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70" r:id="rId5"/>
    <p:sldId id="257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2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51F"/>
    <a:srgbClr val="861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88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C6F0C-C182-4D35-BBA2-F5B20F1B6749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7101B-73E6-4478-891B-DD4CA5AAF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9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7101B-73E6-4478-891B-DD4CA5AAF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2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7101B-73E6-4478-891B-DD4CA5AAF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4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7EDB-06FF-8128-4C8F-1EA0FDE24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70DBC-A0AE-8491-517D-3FD550913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32941-F8DE-12F9-C099-CB1A40EA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B2AE-0F24-4D9A-9982-E61C7202E8C5}" type="datetime1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3A7DF-C16B-A9BF-944A-120F1233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122B6-1588-D939-882E-8EEACFB7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96F6-3F7E-43F2-39CE-D78E7ED3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FE9A8-8BBA-F4E8-337A-9E87FA5E2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1B71-A548-1686-D482-D75B7BCA5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BA8C-5AC6-4EA6-A1A6-9171E1883F6C}" type="datetime1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78F70-919B-2CF1-6127-F9968539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FC05E-8767-3FF0-EC68-6760E847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1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EBBB16-C375-BE87-3410-BAA4F739D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6A746-F5DE-4F87-FF49-11139C180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AF7AC-3DEC-0B74-6300-F5C13004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C3AF-E4B9-451E-95F0-C8F47A27C69B}" type="datetime1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C29A1-5987-789C-50FD-A5F4C7D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0FFDC-EB38-B0F4-0FAE-F6559A1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4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4F3C-B78E-8B28-37E7-7E59247D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56434-9D4F-2AE2-26E4-3F9344C6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3574E-FA6F-57AE-1495-8A2EA5D4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3AAF-EE68-4BDA-81ED-D6C57810E12B}" type="datetime1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BB640-066A-4F4F-9F7E-24563E26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D7511-59F7-63C4-5333-27598910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80C9-5262-230A-2602-7992260F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6CAA5-4EF6-8DF3-C81B-76425C198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B9242-8EF1-C274-5936-589D7585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B096-8E03-441E-82E9-F79FC327D3B3}" type="datetime1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05BAB-24B4-D796-D880-A559465B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7C60-0D70-D7AE-FD5E-98263391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F632-2EE1-7950-8C4C-F9593D28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929F8-DEA8-B902-E201-89342E064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88571-2C90-73F6-59F9-3FDD26047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DD782-281B-8502-3777-1CBD7DB0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9373-73CB-481F-AA25-975325CB19CB}" type="datetime1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417F3-2A3E-FE0A-A329-18DD2828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5E9B9-2F77-8365-1EC9-AB486ABC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2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F443-5D39-337F-46F7-DCDD8ACA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13981-6EAB-B042-3198-6928C17D6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88546-7010-D6C6-E7EB-4B52DBFDB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3C1B5-2F6A-CE2B-47E2-58161CC23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697CA-4AF9-C0E4-6E64-11F8B7D93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91AB20-E0E9-44D0-E519-DB2BBF48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18E4-FB89-4E3E-89C4-830A878B9C7C}" type="datetime1">
              <a:rPr lang="en-US" smtClean="0"/>
              <a:t>8/15/2025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C0A37-8F32-98A6-C75B-D5B7CCA4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F31F7-21A7-A43E-98C8-06068EC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1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29F2-8A1E-BD4C-8A6D-4F8F986B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27406-ECA5-9259-F4BC-C8BFC4C9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4411-DF88-4A61-92BF-D8BE978FD0D3}" type="datetime1">
              <a:rPr lang="en-US" smtClean="0"/>
              <a:t>8/15/2025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2B64A-9BE5-8AAB-264A-EC105D87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DC89F-0B63-F693-FCE2-DEC8EFCA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B3CC0-C0B9-F871-3677-3A7AABD9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C965-74E6-417C-80A2-8A8CB5C45899}" type="datetime1">
              <a:rPr lang="en-US" smtClean="0"/>
              <a:t>8/15/2025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60F6C-7B65-0364-DFB0-0482505F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739C-A52F-F6A4-9C41-64403033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5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0685-6E1D-C6BF-B89E-867938D2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BF12-353C-1553-63C2-58A2147F5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FAEAD-9C80-6E89-AFE4-86FC037CC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94521-418F-94AB-486D-D34CD094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1A69-2E9D-486C-8EC5-882D23CB7A18}" type="datetime1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2C4DD-3AE6-F2D6-D8B1-83682C71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272C2-D724-EDBF-C75E-4E43E4BD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2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D4824-931F-7D87-47C3-648FE3CE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518A7-B618-E214-9CCF-8B7B0FB93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73F17-9896-0DE2-9132-15A9A563F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CAD52-2D54-24A4-D8FB-739955D0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060AA-4B36-4DA4-A980-BB51ABC9A202}" type="datetime1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6214-CA2D-E7C6-442A-987A8818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C0CA2-1401-F1D1-B960-786842CD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6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D52F24-41B5-46FC-DAC7-DAE0A5E5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96455-407D-4010-809A-768A26978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F53C8-A341-149E-D0BC-EB73EFDDE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6EBB3A-0BD7-461D-A6A6-D7855B26C7E7}" type="datetime1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6F05E-E815-3262-9FDF-43FDCCB99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9B862-D73A-713F-A049-6298D67D4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5AC541-8189-4C98-A331-BF11A2461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29.jpg"/><Relationship Id="rId9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DEDE-0A4B-594E-69B7-5683D127AC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E5751F"/>
                </a:solidFill>
              </a:rPr>
              <a:t>Robotic Platforms for Aerospace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506C1-0C89-EF8D-8098-5419F962A1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E5751F"/>
                </a:solidFill>
              </a:rPr>
              <a:t>Ricardo Garcia Gonzalez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B8A7A6A-62DB-89F4-5ECB-0044CD18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1</a:t>
            </a:fld>
            <a:endParaRPr lang="en-US" sz="2400" dirty="0">
              <a:solidFill>
                <a:srgbClr val="E57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58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5631196-FFB5-FE71-FFBE-E93D69DC60FC}"/>
              </a:ext>
            </a:extLst>
          </p:cNvPr>
          <p:cNvSpPr/>
          <p:nvPr/>
        </p:nvSpPr>
        <p:spPr>
          <a:xfrm>
            <a:off x="6096000" y="3994085"/>
            <a:ext cx="5813227" cy="27697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D7CCE4-97C8-EF09-F561-116A65098CA4}"/>
              </a:ext>
            </a:extLst>
          </p:cNvPr>
          <p:cNvSpPr/>
          <p:nvPr/>
        </p:nvSpPr>
        <p:spPr>
          <a:xfrm>
            <a:off x="6096000" y="1183542"/>
            <a:ext cx="5813227" cy="2728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18F886-165E-520D-2DC3-7A2718CA435D}"/>
              </a:ext>
            </a:extLst>
          </p:cNvPr>
          <p:cNvSpPr/>
          <p:nvPr/>
        </p:nvSpPr>
        <p:spPr>
          <a:xfrm>
            <a:off x="201349" y="3994084"/>
            <a:ext cx="5813227" cy="2728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C414E-8266-8CA7-3E5B-5A3F4051800D}"/>
              </a:ext>
            </a:extLst>
          </p:cNvPr>
          <p:cNvSpPr/>
          <p:nvPr/>
        </p:nvSpPr>
        <p:spPr>
          <a:xfrm>
            <a:off x="2537500" y="1165096"/>
            <a:ext cx="3303851" cy="2728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8F9C7F-CEEA-5E7B-8A1F-70A3927C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30 Runs With Robot Arm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25EFC1-F5BF-A0BD-AE7D-2E522E9438B7}"/>
              </a:ext>
            </a:extLst>
          </p:cNvPr>
          <p:cNvCxnSpPr>
            <a:cxnSpLocks/>
          </p:cNvCxnSpPr>
          <p:nvPr/>
        </p:nvCxnSpPr>
        <p:spPr>
          <a:xfrm>
            <a:off x="0" y="1018959"/>
            <a:ext cx="1219200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machine with wires and wires&#10;&#10;AI-generated content may be incorrect.">
            <a:extLst>
              <a:ext uri="{FF2B5EF4-FFF2-40B4-BE49-F238E27FC236}">
                <a16:creationId xmlns:a16="http://schemas.microsoft.com/office/drawing/2014/main" id="{F5139662-7B31-AAEE-869F-135A916F4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4" b="13027"/>
          <a:stretch>
            <a:fillRect/>
          </a:stretch>
        </p:blipFill>
        <p:spPr>
          <a:xfrm>
            <a:off x="2632206" y="1234553"/>
            <a:ext cx="3100991" cy="2594842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71BA62-9740-094D-BEDD-258FCBC75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425" y="1248564"/>
            <a:ext cx="5598738" cy="2580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DB90F6-D338-FB10-C56B-633BE72CC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425" y="4076601"/>
            <a:ext cx="5598738" cy="2645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2469B1-3844-B1D0-CD7C-731290FA5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682" y="4109166"/>
            <a:ext cx="5598236" cy="2580831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0EA471CC-C56C-8F24-6903-A5A38352CD69}"/>
              </a:ext>
            </a:extLst>
          </p:cNvPr>
          <p:cNvSpPr/>
          <p:nvPr/>
        </p:nvSpPr>
        <p:spPr>
          <a:xfrm>
            <a:off x="4494333" y="1543665"/>
            <a:ext cx="462116" cy="1120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CDF55CC-39C3-20DA-4645-E38D2DEAB9AB}"/>
              </a:ext>
            </a:extLst>
          </p:cNvPr>
          <p:cNvSpPr/>
          <p:nvPr/>
        </p:nvSpPr>
        <p:spPr>
          <a:xfrm>
            <a:off x="3609429" y="1474839"/>
            <a:ext cx="1219200" cy="4424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C67F360-6A81-B0F0-B028-8CADFD07BF02}"/>
              </a:ext>
            </a:extLst>
          </p:cNvPr>
          <p:cNvSpPr/>
          <p:nvPr/>
        </p:nvSpPr>
        <p:spPr>
          <a:xfrm rot="20839880">
            <a:off x="2783518" y="1537050"/>
            <a:ext cx="766917" cy="5297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lide Number Placeholder 3">
            <a:extLst>
              <a:ext uri="{FF2B5EF4-FFF2-40B4-BE49-F238E27FC236}">
                <a16:creationId xmlns:a16="http://schemas.microsoft.com/office/drawing/2014/main" id="{A3646BE9-14C9-2106-7CF8-F2AD4892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10</a:t>
            </a:fld>
            <a:endParaRPr lang="en-US" sz="2400" dirty="0">
              <a:solidFill>
                <a:srgbClr val="E5751F"/>
              </a:solidFill>
            </a:endParaRPr>
          </a:p>
        </p:txBody>
      </p:sp>
      <p:pic>
        <p:nvPicPr>
          <p:cNvPr id="86" name="Picture 85" descr="A robotic arm with wires&#10;&#10;AI-generated content may be incorrect.">
            <a:extLst>
              <a:ext uri="{FF2B5EF4-FFF2-40B4-BE49-F238E27FC236}">
                <a16:creationId xmlns:a16="http://schemas.microsoft.com/office/drawing/2014/main" id="{1819E7C3-E7C3-FA10-3AA2-65AD34FBA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79" y="4619138"/>
            <a:ext cx="2147666" cy="1859853"/>
          </a:xfrm>
          <a:prstGeom prst="rect">
            <a:avLst/>
          </a:prstGeom>
        </p:spPr>
      </p:pic>
      <p:pic>
        <p:nvPicPr>
          <p:cNvPr id="90" name="Picture 89" descr="A robot with wires and a microphone&#10;&#10;AI-generated content may be incorrect.">
            <a:extLst>
              <a:ext uri="{FF2B5EF4-FFF2-40B4-BE49-F238E27FC236}">
                <a16:creationId xmlns:a16="http://schemas.microsoft.com/office/drawing/2014/main" id="{F3C2E87F-6E07-7C20-9C20-F4C782615F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318" y="2004591"/>
            <a:ext cx="1257412" cy="1618958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8977D1E-6A00-842D-4E96-950A0F48390E}"/>
              </a:ext>
            </a:extLst>
          </p:cNvPr>
          <p:cNvCxnSpPr/>
          <p:nvPr/>
        </p:nvCxnSpPr>
        <p:spPr>
          <a:xfrm flipH="1">
            <a:off x="3677479" y="4412974"/>
            <a:ext cx="1868556" cy="1292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420119C-47CA-9615-E98A-8F23AFE8E4A1}"/>
              </a:ext>
            </a:extLst>
          </p:cNvPr>
          <p:cNvCxnSpPr>
            <a:cxnSpLocks/>
          </p:cNvCxnSpPr>
          <p:nvPr/>
        </p:nvCxnSpPr>
        <p:spPr>
          <a:xfrm flipH="1">
            <a:off x="1918252" y="4542183"/>
            <a:ext cx="1759227" cy="7575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B8BB35-CC2A-EC9D-FD2E-7FAB0F265B7F}"/>
              </a:ext>
            </a:extLst>
          </p:cNvPr>
          <p:cNvCxnSpPr/>
          <p:nvPr/>
        </p:nvCxnSpPr>
        <p:spPr>
          <a:xfrm flipH="1">
            <a:off x="1172817" y="5299735"/>
            <a:ext cx="745435" cy="95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80220C3-342C-D590-1CDA-A085A0CCC54B}"/>
              </a:ext>
            </a:extLst>
          </p:cNvPr>
          <p:cNvSpPr txBox="1"/>
          <p:nvPr/>
        </p:nvSpPr>
        <p:spPr>
          <a:xfrm>
            <a:off x="2390383" y="505961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C0A3AC5-4878-DE88-D46A-E667DF02E9E9}"/>
              </a:ext>
            </a:extLst>
          </p:cNvPr>
          <p:cNvCxnSpPr/>
          <p:nvPr/>
        </p:nvCxnSpPr>
        <p:spPr>
          <a:xfrm flipV="1">
            <a:off x="755374" y="5059612"/>
            <a:ext cx="833622" cy="10430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22900FF-87DA-FE15-859D-982CE9CE9C48}"/>
              </a:ext>
            </a:extLst>
          </p:cNvPr>
          <p:cNvCxnSpPr/>
          <p:nvPr/>
        </p:nvCxnSpPr>
        <p:spPr>
          <a:xfrm flipV="1">
            <a:off x="1588996" y="4412974"/>
            <a:ext cx="1517804" cy="646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A9A49A8-DC9F-8D64-E6FD-920797391396}"/>
              </a:ext>
            </a:extLst>
          </p:cNvPr>
          <p:cNvCxnSpPr/>
          <p:nvPr/>
        </p:nvCxnSpPr>
        <p:spPr>
          <a:xfrm flipV="1">
            <a:off x="3106800" y="4323522"/>
            <a:ext cx="806439" cy="89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50C4A70-6AA0-34DD-7A40-6E868F5EC9E4}"/>
              </a:ext>
            </a:extLst>
          </p:cNvPr>
          <p:cNvSpPr txBox="1"/>
          <p:nvPr/>
        </p:nvSpPr>
        <p:spPr>
          <a:xfrm>
            <a:off x="1588996" y="461913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DC77840-6759-431C-3A11-B0171E98ED33}"/>
              </a:ext>
            </a:extLst>
          </p:cNvPr>
          <p:cNvSpPr/>
          <p:nvPr/>
        </p:nvSpPr>
        <p:spPr>
          <a:xfrm>
            <a:off x="4502426" y="5244278"/>
            <a:ext cx="785623" cy="4486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1D99C6-CE4A-695E-C8D1-F8FB167DF3C0}"/>
              </a:ext>
            </a:extLst>
          </p:cNvPr>
          <p:cNvSpPr/>
          <p:nvPr/>
        </p:nvSpPr>
        <p:spPr>
          <a:xfrm>
            <a:off x="11201400" y="2335696"/>
            <a:ext cx="228600" cy="5267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7B6372E-9FF8-30D3-77CA-F40904B5E471}"/>
              </a:ext>
            </a:extLst>
          </p:cNvPr>
          <p:cNvCxnSpPr/>
          <p:nvPr/>
        </p:nvCxnSpPr>
        <p:spPr>
          <a:xfrm flipH="1">
            <a:off x="7782339" y="2004591"/>
            <a:ext cx="1868557" cy="3311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7764120-1EC4-38A9-5BBB-89EE862A5105}"/>
              </a:ext>
            </a:extLst>
          </p:cNvPr>
          <p:cNvCxnSpPr/>
          <p:nvPr/>
        </p:nvCxnSpPr>
        <p:spPr>
          <a:xfrm flipH="1">
            <a:off x="7076661" y="2335696"/>
            <a:ext cx="705678" cy="5267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E7A150B-8830-47FB-1AE7-189C3AC9054E}"/>
              </a:ext>
            </a:extLst>
          </p:cNvPr>
          <p:cNvCxnSpPr/>
          <p:nvPr/>
        </p:nvCxnSpPr>
        <p:spPr>
          <a:xfrm flipH="1">
            <a:off x="6907696" y="2862470"/>
            <a:ext cx="168965" cy="65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5F63AD5-EE39-6843-7710-B81AE69D7506}"/>
              </a:ext>
            </a:extLst>
          </p:cNvPr>
          <p:cNvCxnSpPr/>
          <p:nvPr/>
        </p:nvCxnSpPr>
        <p:spPr>
          <a:xfrm flipV="1">
            <a:off x="6539948" y="2664542"/>
            <a:ext cx="198782" cy="665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84052FF-8856-4862-7725-368A231AEA2F}"/>
              </a:ext>
            </a:extLst>
          </p:cNvPr>
          <p:cNvCxnSpPr/>
          <p:nvPr/>
        </p:nvCxnSpPr>
        <p:spPr>
          <a:xfrm flipV="1">
            <a:off x="6738730" y="1949381"/>
            <a:ext cx="1202635" cy="7472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2065A7E-4833-2D9D-7F74-75C1C96B7417}"/>
              </a:ext>
            </a:extLst>
          </p:cNvPr>
          <p:cNvCxnSpPr/>
          <p:nvPr/>
        </p:nvCxnSpPr>
        <p:spPr>
          <a:xfrm flipV="1">
            <a:off x="7941365" y="1459401"/>
            <a:ext cx="2146852" cy="457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5CE9012-B37C-4ADB-3781-F7CAB17FAA55}"/>
              </a:ext>
            </a:extLst>
          </p:cNvPr>
          <p:cNvCxnSpPr>
            <a:cxnSpLocks/>
          </p:cNvCxnSpPr>
          <p:nvPr/>
        </p:nvCxnSpPr>
        <p:spPr>
          <a:xfrm flipH="1">
            <a:off x="10500448" y="1543665"/>
            <a:ext cx="929552" cy="78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74510EC-24F0-9A28-C0A1-C769DB57555C}"/>
              </a:ext>
            </a:extLst>
          </p:cNvPr>
          <p:cNvCxnSpPr>
            <a:cxnSpLocks/>
          </p:cNvCxnSpPr>
          <p:nvPr/>
        </p:nvCxnSpPr>
        <p:spPr>
          <a:xfrm flipH="1">
            <a:off x="9949070" y="1629394"/>
            <a:ext cx="551378" cy="28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07F5F3D-1B4E-95C3-AC08-C889B0875BDC}"/>
              </a:ext>
            </a:extLst>
          </p:cNvPr>
          <p:cNvSpPr txBox="1"/>
          <p:nvPr/>
        </p:nvSpPr>
        <p:spPr>
          <a:xfrm>
            <a:off x="7764132" y="23218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3F319CB-4D99-17E1-6AAC-6ED62446AE57}"/>
              </a:ext>
            </a:extLst>
          </p:cNvPr>
          <p:cNvSpPr txBox="1"/>
          <p:nvPr/>
        </p:nvSpPr>
        <p:spPr>
          <a:xfrm>
            <a:off x="7126378" y="19654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A4AF4E6-A462-8C4B-9B76-36F901888B96}"/>
              </a:ext>
            </a:extLst>
          </p:cNvPr>
          <p:cNvSpPr txBox="1"/>
          <p:nvPr/>
        </p:nvSpPr>
        <p:spPr>
          <a:xfrm>
            <a:off x="10811175" y="15635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AA7681D-96CE-AC58-FBB6-DE9D491C978C}"/>
              </a:ext>
            </a:extLst>
          </p:cNvPr>
          <p:cNvSpPr txBox="1"/>
          <p:nvPr/>
        </p:nvSpPr>
        <p:spPr>
          <a:xfrm>
            <a:off x="536949" y="2013568"/>
            <a:ext cx="180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Starting Position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17D9118-309F-CA3F-192B-E55F880DE561}"/>
              </a:ext>
            </a:extLst>
          </p:cNvPr>
          <p:cNvCxnSpPr>
            <a:cxnSpLocks/>
          </p:cNvCxnSpPr>
          <p:nvPr/>
        </p:nvCxnSpPr>
        <p:spPr>
          <a:xfrm>
            <a:off x="524830" y="2329430"/>
            <a:ext cx="1786388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5" name="IMG_2340">
            <a:hlinkClick r:id="" action="ppaction://media"/>
            <a:extLst>
              <a:ext uri="{FF2B5EF4-FFF2-40B4-BE49-F238E27FC236}">
                <a16:creationId xmlns:a16="http://schemas.microsoft.com/office/drawing/2014/main" id="{8D5495E8-0ABB-7424-F1B0-714C97055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12099" y="4619138"/>
            <a:ext cx="1487064" cy="176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840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3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</p:childTnLst>
        </p:cTn>
      </p:par>
    </p:tnLst>
    <p:bldLst>
      <p:bldP spid="79" grpId="0" animBg="1"/>
      <p:bldP spid="76" grpId="0" animBg="1"/>
      <p:bldP spid="76" grpId="1" animBg="1"/>
      <p:bldP spid="75" grpId="0" animBg="1"/>
      <p:bldP spid="75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97" grpId="0"/>
      <p:bldP spid="104" grpId="0"/>
      <p:bldP spid="105" grpId="0" animBg="1"/>
      <p:bldP spid="105" grpId="1" animBg="1"/>
      <p:bldP spid="106" grpId="0" animBg="1"/>
      <p:bldP spid="127" grpId="0"/>
      <p:bldP spid="128" grpId="0"/>
      <p:bldP spid="1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B949AA-48D7-7D3C-0930-9B89ECBB7AA9}"/>
              </a:ext>
            </a:extLst>
          </p:cNvPr>
          <p:cNvSpPr/>
          <p:nvPr/>
        </p:nvSpPr>
        <p:spPr>
          <a:xfrm>
            <a:off x="984738" y="1231412"/>
            <a:ext cx="10189029" cy="5450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E7E8B-6B30-5AD3-7561-DAA85261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16" y="1358891"/>
            <a:ext cx="9829168" cy="51339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1DD0E4-7220-CFF9-92AE-4012168E8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rgbClr val="E5751F"/>
                </a:solidFill>
              </a:rPr>
              <a:t>30 Runs with </a:t>
            </a:r>
            <a:r>
              <a:rPr lang="en-US" dirty="0" err="1">
                <a:solidFill>
                  <a:srgbClr val="E5751F"/>
                </a:solidFill>
              </a:rPr>
              <a:t>Flowdeck</a:t>
            </a:r>
            <a:r>
              <a:rPr lang="en-US" dirty="0">
                <a:solidFill>
                  <a:srgbClr val="E5751F"/>
                </a:solidFill>
              </a:rPr>
              <a:t> Result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C37921-229A-5006-1E57-822FB5D2B5F7}"/>
              </a:ext>
            </a:extLst>
          </p:cNvPr>
          <p:cNvCxnSpPr>
            <a:cxnSpLocks/>
          </p:cNvCxnSpPr>
          <p:nvPr/>
        </p:nvCxnSpPr>
        <p:spPr>
          <a:xfrm>
            <a:off x="-108155" y="1018959"/>
            <a:ext cx="12300155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-up of a black electronic device&#10;&#10;AI-generated content may be incorrect.">
            <a:extLst>
              <a:ext uri="{FF2B5EF4-FFF2-40B4-BE49-F238E27FC236}">
                <a16:creationId xmlns:a16="http://schemas.microsoft.com/office/drawing/2014/main" id="{AFD568F9-A5BB-1152-DA4B-689014C9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" t="30081" r="16616" b="25150"/>
          <a:stretch>
            <a:fillRect/>
          </a:stretch>
        </p:blipFill>
        <p:spPr>
          <a:xfrm>
            <a:off x="2199435" y="2038067"/>
            <a:ext cx="1294821" cy="976671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613EE3DE-00CD-DD66-F372-44345696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11</a:t>
            </a:fld>
            <a:endParaRPr lang="en-US" sz="2400" dirty="0">
              <a:solidFill>
                <a:srgbClr val="E5751F"/>
              </a:solidFill>
            </a:endParaRPr>
          </a:p>
        </p:txBody>
      </p:sp>
      <p:pic>
        <p:nvPicPr>
          <p:cNvPr id="19" name="Picture 18" descr="A cross made out of tape&#10;&#10;AI-generated content may be incorrect.">
            <a:extLst>
              <a:ext uri="{FF2B5EF4-FFF2-40B4-BE49-F238E27FC236}">
                <a16:creationId xmlns:a16="http://schemas.microsoft.com/office/drawing/2014/main" id="{90504A84-4285-054F-189A-5B35D5ECE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31" y="5277185"/>
            <a:ext cx="673210" cy="69880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665201-27DA-E4B4-2A59-7A4DF724C574}"/>
              </a:ext>
            </a:extLst>
          </p:cNvPr>
          <p:cNvCxnSpPr>
            <a:cxnSpLocks/>
          </p:cNvCxnSpPr>
          <p:nvPr/>
        </p:nvCxnSpPr>
        <p:spPr>
          <a:xfrm>
            <a:off x="3344517" y="1912623"/>
            <a:ext cx="452231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D71D2A-582A-CA5F-5F3E-4403C6FBBC3C}"/>
              </a:ext>
            </a:extLst>
          </p:cNvPr>
          <p:cNvSpPr txBox="1"/>
          <p:nvPr/>
        </p:nvSpPr>
        <p:spPr>
          <a:xfrm>
            <a:off x="2802381" y="172795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LZ1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B08B3-794C-E94E-BDBD-C8267A7DEFA2}"/>
              </a:ext>
            </a:extLst>
          </p:cNvPr>
          <p:cNvSpPr txBox="1"/>
          <p:nvPr/>
        </p:nvSpPr>
        <p:spPr>
          <a:xfrm>
            <a:off x="7676200" y="405869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LZ3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7F3A58-04EA-33FD-E927-13C25AFEAA9C}"/>
              </a:ext>
            </a:extLst>
          </p:cNvPr>
          <p:cNvCxnSpPr>
            <a:cxnSpLocks/>
          </p:cNvCxnSpPr>
          <p:nvPr/>
        </p:nvCxnSpPr>
        <p:spPr>
          <a:xfrm flipH="1" flipV="1">
            <a:off x="6728791" y="3869416"/>
            <a:ext cx="987978" cy="373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38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B76A6C-34B8-AC3D-CA32-E5E57F518E9D}"/>
              </a:ext>
            </a:extLst>
          </p:cNvPr>
          <p:cNvSpPr/>
          <p:nvPr/>
        </p:nvSpPr>
        <p:spPr>
          <a:xfrm>
            <a:off x="1004835" y="1231412"/>
            <a:ext cx="10189030" cy="5450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line&#10;&#10;AI-generated content may be incorrect.">
            <a:extLst>
              <a:ext uri="{FF2B5EF4-FFF2-40B4-BE49-F238E27FC236}">
                <a16:creationId xmlns:a16="http://schemas.microsoft.com/office/drawing/2014/main" id="{C2769DB2-8A64-041A-8B43-4EC07E33D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00" y="1358891"/>
            <a:ext cx="9874999" cy="51933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97FDE0F-791F-A423-1930-F4466157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 30 Runs with </a:t>
            </a:r>
            <a:r>
              <a:rPr lang="en-US" dirty="0" err="1">
                <a:solidFill>
                  <a:srgbClr val="E5751F"/>
                </a:solidFill>
              </a:rPr>
              <a:t>Optitrack</a:t>
            </a:r>
            <a:r>
              <a:rPr lang="en-US" dirty="0">
                <a:solidFill>
                  <a:srgbClr val="E5751F"/>
                </a:solidFill>
              </a:rPr>
              <a:t> Result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0D3DFC-8BDD-F7DA-B917-F7C398DB5545}"/>
              </a:ext>
            </a:extLst>
          </p:cNvPr>
          <p:cNvCxnSpPr>
            <a:cxnSpLocks/>
          </p:cNvCxnSpPr>
          <p:nvPr/>
        </p:nvCxnSpPr>
        <p:spPr>
          <a:xfrm>
            <a:off x="0" y="1018959"/>
            <a:ext cx="1219200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amera on a pole&#10;&#10;AI-generated content may be incorrect.">
            <a:extLst>
              <a:ext uri="{FF2B5EF4-FFF2-40B4-BE49-F238E27FC236}">
                <a16:creationId xmlns:a16="http://schemas.microsoft.com/office/drawing/2014/main" id="{01CEFC89-AC60-2AB6-FD14-6BFB711E5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4" t="34741" r="16966" b="10528"/>
          <a:stretch>
            <a:fillRect/>
          </a:stretch>
        </p:blipFill>
        <p:spPr>
          <a:xfrm>
            <a:off x="7335078" y="2097289"/>
            <a:ext cx="1261435" cy="1043729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A94C2C-BAD0-AC5B-697F-445A83FC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12</a:t>
            </a:fld>
            <a:endParaRPr lang="en-US" sz="2400" dirty="0">
              <a:solidFill>
                <a:srgbClr val="E5751F"/>
              </a:solidFill>
            </a:endParaRPr>
          </a:p>
        </p:txBody>
      </p:sp>
      <p:pic>
        <p:nvPicPr>
          <p:cNvPr id="19" name="Picture 18" descr="A cross made out of tape&#10;&#10;AI-generated content may be incorrect.">
            <a:extLst>
              <a:ext uri="{FF2B5EF4-FFF2-40B4-BE49-F238E27FC236}">
                <a16:creationId xmlns:a16="http://schemas.microsoft.com/office/drawing/2014/main" id="{0EE954F0-32E0-12EF-3E9E-0C01BDF00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78" y="5072328"/>
            <a:ext cx="822297" cy="85356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B706CB-A167-1F8F-D2DA-CDA317865790}"/>
              </a:ext>
            </a:extLst>
          </p:cNvPr>
          <p:cNvCxnSpPr>
            <a:cxnSpLocks/>
          </p:cNvCxnSpPr>
          <p:nvPr/>
        </p:nvCxnSpPr>
        <p:spPr>
          <a:xfrm>
            <a:off x="3344517" y="1912623"/>
            <a:ext cx="452231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00AA945-BF98-4764-FF8B-2099BBE61F14}"/>
              </a:ext>
            </a:extLst>
          </p:cNvPr>
          <p:cNvSpPr txBox="1"/>
          <p:nvPr/>
        </p:nvSpPr>
        <p:spPr>
          <a:xfrm>
            <a:off x="2802381" y="172795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LZ1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17F5C2-749B-CE9D-3AA3-0F5F0716395C}"/>
              </a:ext>
            </a:extLst>
          </p:cNvPr>
          <p:cNvSpPr txBox="1"/>
          <p:nvPr/>
        </p:nvSpPr>
        <p:spPr>
          <a:xfrm>
            <a:off x="7335078" y="365119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LZ3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BC056C-A27B-343A-3912-22AB3154C845}"/>
              </a:ext>
            </a:extLst>
          </p:cNvPr>
          <p:cNvCxnSpPr/>
          <p:nvPr/>
        </p:nvCxnSpPr>
        <p:spPr>
          <a:xfrm flipH="1" flipV="1">
            <a:off x="6838122" y="3776870"/>
            <a:ext cx="407504" cy="7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35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EB44D4-CA5E-DB61-2009-085254ECCC2B}"/>
              </a:ext>
            </a:extLst>
          </p:cNvPr>
          <p:cNvSpPr/>
          <p:nvPr/>
        </p:nvSpPr>
        <p:spPr>
          <a:xfrm>
            <a:off x="838198" y="1231412"/>
            <a:ext cx="10515599" cy="5450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lines and points&#10;&#10;AI-generated content may be incorrect.">
            <a:extLst>
              <a:ext uri="{FF2B5EF4-FFF2-40B4-BE49-F238E27FC236}">
                <a16:creationId xmlns:a16="http://schemas.microsoft.com/office/drawing/2014/main" id="{CE7B9059-F17A-467B-E3CF-4353C517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9" y="1358891"/>
            <a:ext cx="10295801" cy="52066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D376A4-0300-3901-84BC-61010E5A68CD}"/>
              </a:ext>
            </a:extLst>
          </p:cNvPr>
          <p:cNvSpPr txBox="1">
            <a:spLocks/>
          </p:cNvSpPr>
          <p:nvPr/>
        </p:nvSpPr>
        <p:spPr>
          <a:xfrm>
            <a:off x="838200" y="33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E5751F"/>
                </a:solidFill>
              </a:rPr>
              <a:t> 30 Runs with </a:t>
            </a:r>
            <a:r>
              <a:rPr lang="en-US" dirty="0" err="1">
                <a:solidFill>
                  <a:srgbClr val="E5751F"/>
                </a:solidFill>
              </a:rPr>
              <a:t>Optitrack</a:t>
            </a:r>
            <a:r>
              <a:rPr lang="en-US" dirty="0">
                <a:solidFill>
                  <a:srgbClr val="E5751F"/>
                </a:solidFill>
              </a:rPr>
              <a:t> Pt 2 Result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B5977B-1CDD-B714-627C-2005E3990409}"/>
              </a:ext>
            </a:extLst>
          </p:cNvPr>
          <p:cNvCxnSpPr>
            <a:cxnSpLocks/>
          </p:cNvCxnSpPr>
          <p:nvPr/>
        </p:nvCxnSpPr>
        <p:spPr>
          <a:xfrm>
            <a:off x="-80387" y="1018959"/>
            <a:ext cx="1234942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5A475BC-FA0A-E1F5-25E8-3DD0600664FE}"/>
              </a:ext>
            </a:extLst>
          </p:cNvPr>
          <p:cNvSpPr/>
          <p:nvPr/>
        </p:nvSpPr>
        <p:spPr>
          <a:xfrm>
            <a:off x="4129871" y="5769651"/>
            <a:ext cx="322183" cy="3402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93845-CA89-1055-8F94-3A475BE6C435}"/>
              </a:ext>
            </a:extLst>
          </p:cNvPr>
          <p:cNvSpPr txBox="1"/>
          <p:nvPr/>
        </p:nvSpPr>
        <p:spPr>
          <a:xfrm>
            <a:off x="5845800" y="1635259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Starting Point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8012CF-74B1-9AC0-7F77-CCBEFB20A845}"/>
              </a:ext>
            </a:extLst>
          </p:cNvPr>
          <p:cNvCxnSpPr/>
          <p:nvPr/>
        </p:nvCxnSpPr>
        <p:spPr>
          <a:xfrm flipV="1">
            <a:off x="4381081" y="4139921"/>
            <a:ext cx="964642" cy="1296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28021C-9DD4-5A67-7899-566AFA964CD1}"/>
              </a:ext>
            </a:extLst>
          </p:cNvPr>
          <p:cNvSpPr txBox="1"/>
          <p:nvPr/>
        </p:nvSpPr>
        <p:spPr>
          <a:xfrm>
            <a:off x="2074956" y="5066826"/>
            <a:ext cx="239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Towards Origin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F09B79-0914-09CA-883A-2A04844932AF}"/>
              </a:ext>
            </a:extLst>
          </p:cNvPr>
          <p:cNvSpPr/>
          <p:nvPr/>
        </p:nvSpPr>
        <p:spPr>
          <a:xfrm>
            <a:off x="5457928" y="1664385"/>
            <a:ext cx="322183" cy="3402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61D367-BD8B-24EA-B489-6C74FCDB0537}"/>
              </a:ext>
            </a:extLst>
          </p:cNvPr>
          <p:cNvSpPr txBox="1"/>
          <p:nvPr/>
        </p:nvSpPr>
        <p:spPr>
          <a:xfrm>
            <a:off x="4583980" y="5880642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Starting Point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FF86E-4294-336A-ECCF-7C7DC9D78C21}"/>
              </a:ext>
            </a:extLst>
          </p:cNvPr>
          <p:cNvCxnSpPr>
            <a:cxnSpLocks/>
          </p:cNvCxnSpPr>
          <p:nvPr/>
        </p:nvCxnSpPr>
        <p:spPr>
          <a:xfrm flipH="1">
            <a:off x="5457928" y="2029997"/>
            <a:ext cx="322183" cy="1926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8BF066-10BD-8630-A9E8-5818E5AF5A3F}"/>
              </a:ext>
            </a:extLst>
          </p:cNvPr>
          <p:cNvSpPr txBox="1"/>
          <p:nvPr/>
        </p:nvSpPr>
        <p:spPr>
          <a:xfrm>
            <a:off x="5619019" y="2564740"/>
            <a:ext cx="239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Towards Origin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5596BF01-DAB8-2B0C-A4CA-F550530E6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13</a:t>
            </a:fld>
            <a:endParaRPr lang="en-US" sz="2400" dirty="0">
              <a:solidFill>
                <a:srgbClr val="E5751F"/>
              </a:solidFill>
            </a:endParaRPr>
          </a:p>
        </p:txBody>
      </p:sp>
      <p:pic>
        <p:nvPicPr>
          <p:cNvPr id="30" name="Picture 29" descr="A cross made out of tape&#10;&#10;AI-generated content may be incorrect.">
            <a:extLst>
              <a:ext uri="{FF2B5EF4-FFF2-40B4-BE49-F238E27FC236}">
                <a16:creationId xmlns:a16="http://schemas.microsoft.com/office/drawing/2014/main" id="{4E7749DF-1179-7A85-64CC-E34053F02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89" y="4571900"/>
            <a:ext cx="654700" cy="67959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0A3072-BEFE-44EE-95DB-7FA675CF1E0B}"/>
              </a:ext>
            </a:extLst>
          </p:cNvPr>
          <p:cNvCxnSpPr/>
          <p:nvPr/>
        </p:nvCxnSpPr>
        <p:spPr>
          <a:xfrm flipH="1" flipV="1">
            <a:off x="5457928" y="4065104"/>
            <a:ext cx="1539220" cy="775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47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/>
      <p:bldP spid="16" grpId="0" animBg="1"/>
      <p:bldP spid="17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36B4-8A5A-7DC0-5210-A46C9D1158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E5751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9089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5C7C-A061-6702-EC6F-CD5A95BA8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Current Drawn Over Time (Mah)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26EC6D-AB4E-91F8-3806-3826B74A6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642" y="1825625"/>
            <a:ext cx="72467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4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9849-E4A2-0B45-F5B4-B0AB8EBC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Change in Path Due to Marker Placement </a:t>
            </a:r>
          </a:p>
        </p:txBody>
      </p:sp>
      <p:pic>
        <p:nvPicPr>
          <p:cNvPr id="4" name="Content Placeholder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B057D0F9-6EF9-2428-B2D0-C2F0B1CE2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1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41E6-9AD2-396F-3447-76062AB6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Zoomed in Segment of Arm Experiment</a:t>
            </a:r>
          </a:p>
        </p:txBody>
      </p:sp>
      <p:pic>
        <p:nvPicPr>
          <p:cNvPr id="4" name="Content Placeholder 3" descr="A graph with a line&#10;&#10;AI-generated content may be incorrect.">
            <a:extLst>
              <a:ext uri="{FF2B5EF4-FFF2-40B4-BE49-F238E27FC236}">
                <a16:creationId xmlns:a16="http://schemas.microsoft.com/office/drawing/2014/main" id="{4E58281B-7DDB-703B-2990-40C36F372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54" y="1825625"/>
            <a:ext cx="88504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7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C873867-DD5F-C4A1-827F-56D5B5F88CF7}"/>
              </a:ext>
            </a:extLst>
          </p:cNvPr>
          <p:cNvSpPr/>
          <p:nvPr/>
        </p:nvSpPr>
        <p:spPr>
          <a:xfrm>
            <a:off x="8719033" y="4260049"/>
            <a:ext cx="3153233" cy="17708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C0C566-72D8-5F60-AFEB-B0443158C2F4}"/>
              </a:ext>
            </a:extLst>
          </p:cNvPr>
          <p:cNvSpPr/>
          <p:nvPr/>
        </p:nvSpPr>
        <p:spPr>
          <a:xfrm>
            <a:off x="8719033" y="1588395"/>
            <a:ext cx="3153233" cy="19996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CCF593-81C3-741A-1707-A5B5A2D9C421}"/>
              </a:ext>
            </a:extLst>
          </p:cNvPr>
          <p:cNvSpPr/>
          <p:nvPr/>
        </p:nvSpPr>
        <p:spPr>
          <a:xfrm>
            <a:off x="4352538" y="4198792"/>
            <a:ext cx="3413437" cy="16402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3B7ED-C502-A83D-A5A6-573AA30F5EAB}"/>
              </a:ext>
            </a:extLst>
          </p:cNvPr>
          <p:cNvSpPr/>
          <p:nvPr/>
        </p:nvSpPr>
        <p:spPr>
          <a:xfrm>
            <a:off x="4179497" y="1533333"/>
            <a:ext cx="3846381" cy="15022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B4D5C-F151-3BD3-3063-3F253C1B2CD4}"/>
              </a:ext>
            </a:extLst>
          </p:cNvPr>
          <p:cNvSpPr/>
          <p:nvPr/>
        </p:nvSpPr>
        <p:spPr>
          <a:xfrm>
            <a:off x="240027" y="2004591"/>
            <a:ext cx="3641021" cy="2456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running away from a model airplane&#10;&#10;AI-generated content may be incorrect.">
            <a:extLst>
              <a:ext uri="{FF2B5EF4-FFF2-40B4-BE49-F238E27FC236}">
                <a16:creationId xmlns:a16="http://schemas.microsoft.com/office/drawing/2014/main" id="{3A2B38F4-F249-7994-26BB-24D44A133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9"/>
          <a:stretch>
            <a:fillRect/>
          </a:stretch>
        </p:blipFill>
        <p:spPr>
          <a:xfrm>
            <a:off x="291867" y="2162537"/>
            <a:ext cx="3537339" cy="2140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36FCE1-F289-EA64-AEE8-3C5F1044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139" y="1662120"/>
            <a:ext cx="3717722" cy="1229634"/>
          </a:xfrm>
          <a:prstGeom prst="rect">
            <a:avLst/>
          </a:prstGeom>
        </p:spPr>
      </p:pic>
      <p:pic>
        <p:nvPicPr>
          <p:cNvPr id="16" name="Picture 15" descr="A blue and gold logo with white text&#10;&#10;AI-generated content may be incorrect.">
            <a:extLst>
              <a:ext uri="{FF2B5EF4-FFF2-40B4-BE49-F238E27FC236}">
                <a16:creationId xmlns:a16="http://schemas.microsoft.com/office/drawing/2014/main" id="{8B4B249F-2AA3-227B-B074-D14D9104C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75" y="4198793"/>
            <a:ext cx="3413458" cy="16333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133A97-9928-F0FE-52E8-06160210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366" y="1702340"/>
            <a:ext cx="2963550" cy="1751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77C719-DA0C-9012-8A92-F6C8E6DF11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9439" y="4376738"/>
            <a:ext cx="2980477" cy="15578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ACD5F3-450A-9925-79FF-99AE3707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 </a:t>
            </a:r>
            <a:r>
              <a:rPr lang="en-US" dirty="0">
                <a:solidFill>
                  <a:srgbClr val="E5751F"/>
                </a:solidFill>
              </a:rPr>
              <a:t>Historical Background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835A31-037A-9189-F0F0-C8593D409D2C}"/>
              </a:ext>
            </a:extLst>
          </p:cNvPr>
          <p:cNvCxnSpPr>
            <a:cxnSpLocks/>
          </p:cNvCxnSpPr>
          <p:nvPr/>
        </p:nvCxnSpPr>
        <p:spPr>
          <a:xfrm>
            <a:off x="-90435" y="1018959"/>
            <a:ext cx="12389617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5A4DC5-0184-23EF-DCBE-98CF70F5C821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21C0AD-3F86-F8A8-24A3-A507B93E8607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077D56-2443-47CA-511D-98186ABE0D23}"/>
              </a:ext>
            </a:extLst>
          </p:cNvPr>
          <p:cNvSpPr txBox="1"/>
          <p:nvPr/>
        </p:nvSpPr>
        <p:spPr>
          <a:xfrm>
            <a:off x="19693" y="4533202"/>
            <a:ext cx="401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Early Remote Control Plane From 1947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7933DA-0A9E-4F6F-279D-0B969E5CA57D}"/>
              </a:ext>
            </a:extLst>
          </p:cNvPr>
          <p:cNvCxnSpPr/>
          <p:nvPr/>
        </p:nvCxnSpPr>
        <p:spPr>
          <a:xfrm>
            <a:off x="53063" y="4902534"/>
            <a:ext cx="3827985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93ED20-29EA-EEC8-4E9E-E644219C267E}"/>
              </a:ext>
            </a:extLst>
          </p:cNvPr>
          <p:cNvSpPr txBox="1"/>
          <p:nvPr/>
        </p:nvSpPr>
        <p:spPr>
          <a:xfrm>
            <a:off x="4015525" y="3035617"/>
            <a:ext cx="419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3D Robotics Iris Drone Released in 2013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4F549E-8586-AC93-62E0-99FBEE9E72E1}"/>
              </a:ext>
            </a:extLst>
          </p:cNvPr>
          <p:cNvCxnSpPr/>
          <p:nvPr/>
        </p:nvCxnSpPr>
        <p:spPr>
          <a:xfrm>
            <a:off x="4114800" y="3355848"/>
            <a:ext cx="391107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FE0171-1A5C-D297-F020-8BBB7300F174}"/>
              </a:ext>
            </a:extLst>
          </p:cNvPr>
          <p:cNvSpPr txBox="1"/>
          <p:nvPr/>
        </p:nvSpPr>
        <p:spPr>
          <a:xfrm>
            <a:off x="4082003" y="5855643"/>
            <a:ext cx="408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FAA Part-107 First Implemented In 2016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938A6B-B57E-F612-B2D4-85D539566771}"/>
              </a:ext>
            </a:extLst>
          </p:cNvPr>
          <p:cNvCxnSpPr/>
          <p:nvPr/>
        </p:nvCxnSpPr>
        <p:spPr>
          <a:xfrm>
            <a:off x="4202352" y="6151823"/>
            <a:ext cx="3846381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9C4534C-2BF6-D92E-38BB-955E1BF58B43}"/>
              </a:ext>
            </a:extLst>
          </p:cNvPr>
          <p:cNvSpPr txBox="1"/>
          <p:nvPr/>
        </p:nvSpPr>
        <p:spPr>
          <a:xfrm>
            <a:off x="9180576" y="3554701"/>
            <a:ext cx="249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Amazon Delivery Drone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0C4249-83BC-463A-F662-6AC2147C65A8}"/>
              </a:ext>
            </a:extLst>
          </p:cNvPr>
          <p:cNvSpPr txBox="1"/>
          <p:nvPr/>
        </p:nvSpPr>
        <p:spPr>
          <a:xfrm>
            <a:off x="9124246" y="6030922"/>
            <a:ext cx="260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5751F"/>
                </a:solidFill>
              </a:rPr>
              <a:t>Zipline Platform-2 Drone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A8F3F3-2ACC-6C63-1663-533913B7ECC2}"/>
              </a:ext>
            </a:extLst>
          </p:cNvPr>
          <p:cNvCxnSpPr>
            <a:cxnSpLocks/>
          </p:cNvCxnSpPr>
          <p:nvPr/>
        </p:nvCxnSpPr>
        <p:spPr>
          <a:xfrm>
            <a:off x="9268738" y="3857712"/>
            <a:ext cx="2319295" cy="14446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6D58AA-789A-E933-C065-06B1074E4370}"/>
              </a:ext>
            </a:extLst>
          </p:cNvPr>
          <p:cNvCxnSpPr>
            <a:cxnSpLocks/>
          </p:cNvCxnSpPr>
          <p:nvPr/>
        </p:nvCxnSpPr>
        <p:spPr>
          <a:xfrm>
            <a:off x="9152902" y="6343031"/>
            <a:ext cx="2495620" cy="14446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8A60A82-CDC3-20D7-9738-2D066B8A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2</a:t>
            </a:fld>
            <a:endParaRPr lang="en-US" sz="2400" dirty="0">
              <a:solidFill>
                <a:srgbClr val="E57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7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17" grpId="0" animBg="1"/>
      <p:bldP spid="15" grpId="0" animBg="1"/>
      <p:bldP spid="26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347A2F-1A29-E498-D4EE-144FE57F8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Robot Arms Assembly and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CAEFFE-A980-34BA-2945-2A1A98DCA0AB}"/>
              </a:ext>
            </a:extLst>
          </p:cNvPr>
          <p:cNvCxnSpPr>
            <a:cxnSpLocks/>
          </p:cNvCxnSpPr>
          <p:nvPr/>
        </p:nvCxnSpPr>
        <p:spPr>
          <a:xfrm>
            <a:off x="-98323" y="1018959"/>
            <a:ext cx="12290323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E83103-A2EC-D7F5-408F-2714E413A008}"/>
              </a:ext>
            </a:extLst>
          </p:cNvPr>
          <p:cNvCxnSpPr>
            <a:cxnSpLocks/>
          </p:cNvCxnSpPr>
          <p:nvPr/>
        </p:nvCxnSpPr>
        <p:spPr>
          <a:xfrm>
            <a:off x="6112747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white and black device with wires&#10;&#10;AI-generated content may be incorrect.">
            <a:extLst>
              <a:ext uri="{FF2B5EF4-FFF2-40B4-BE49-F238E27FC236}">
                <a16:creationId xmlns:a16="http://schemas.microsoft.com/office/drawing/2014/main" id="{DAB77BB5-360B-79C5-14FF-93C3576D9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1" y="1917446"/>
            <a:ext cx="2821071" cy="4042066"/>
          </a:xfrm>
          <a:prstGeom prst="rect">
            <a:avLst/>
          </a:prstGeom>
        </p:spPr>
      </p:pic>
      <p:pic>
        <p:nvPicPr>
          <p:cNvPr id="15" name="Picture 14" descr="A black and white device with wires&#10;&#10;AI-generated content may be incorrect.">
            <a:extLst>
              <a:ext uri="{FF2B5EF4-FFF2-40B4-BE49-F238E27FC236}">
                <a16:creationId xmlns:a16="http://schemas.microsoft.com/office/drawing/2014/main" id="{1A1DA132-35A5-6168-19DE-7655AE7BE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69" y="1917445"/>
            <a:ext cx="1903301" cy="4079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9147E1-C666-DEF6-0E63-0B57707D60E3}"/>
              </a:ext>
            </a:extLst>
          </p:cNvPr>
          <p:cNvSpPr txBox="1"/>
          <p:nvPr/>
        </p:nvSpPr>
        <p:spPr>
          <a:xfrm>
            <a:off x="1525791" y="1237370"/>
            <a:ext cx="3094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5751F"/>
                </a:solidFill>
              </a:rPr>
              <a:t>Koch v1.1 Robot Arms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179225-E04B-E99E-0487-1B0B815198CB}"/>
              </a:ext>
            </a:extLst>
          </p:cNvPr>
          <p:cNvSpPr txBox="1"/>
          <p:nvPr/>
        </p:nvSpPr>
        <p:spPr>
          <a:xfrm>
            <a:off x="3837824" y="6030400"/>
            <a:ext cx="13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Leader Arm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65095D-6B42-11D3-22B4-A933AC54BB08}"/>
              </a:ext>
            </a:extLst>
          </p:cNvPr>
          <p:cNvSpPr txBox="1"/>
          <p:nvPr/>
        </p:nvSpPr>
        <p:spPr>
          <a:xfrm>
            <a:off x="1066921" y="6030400"/>
            <a:ext cx="14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Follower Arm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1056C6-C259-F531-037D-D8E07A98B461}"/>
              </a:ext>
            </a:extLst>
          </p:cNvPr>
          <p:cNvCxnSpPr>
            <a:cxnSpLocks/>
          </p:cNvCxnSpPr>
          <p:nvPr/>
        </p:nvCxnSpPr>
        <p:spPr>
          <a:xfrm>
            <a:off x="3890624" y="6342450"/>
            <a:ext cx="1225789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36E47B-0240-6198-23D7-291A1DEEC158}"/>
              </a:ext>
            </a:extLst>
          </p:cNvPr>
          <p:cNvCxnSpPr>
            <a:cxnSpLocks/>
          </p:cNvCxnSpPr>
          <p:nvPr/>
        </p:nvCxnSpPr>
        <p:spPr>
          <a:xfrm>
            <a:off x="1119721" y="6363183"/>
            <a:ext cx="133834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4EF72A6-858B-E60B-647F-434207934619}"/>
              </a:ext>
            </a:extLst>
          </p:cNvPr>
          <p:cNvSpPr txBox="1"/>
          <p:nvPr/>
        </p:nvSpPr>
        <p:spPr>
          <a:xfrm>
            <a:off x="8509819" y="1288465"/>
            <a:ext cx="1481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5751F"/>
                </a:solidFill>
              </a:rPr>
              <a:t>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884FDB-85C7-EF0A-C5C5-25CDB811081D}"/>
              </a:ext>
            </a:extLst>
          </p:cNvPr>
          <p:cNvSpPr txBox="1"/>
          <p:nvPr/>
        </p:nvSpPr>
        <p:spPr>
          <a:xfrm>
            <a:off x="8529855" y="4113729"/>
            <a:ext cx="136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5751F"/>
                </a:solidFill>
              </a:rPr>
              <a:t>Software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1171C7-4C79-A068-1681-06B640349BE2}"/>
              </a:ext>
            </a:extLst>
          </p:cNvPr>
          <p:cNvCxnSpPr>
            <a:cxnSpLocks/>
          </p:cNvCxnSpPr>
          <p:nvPr/>
        </p:nvCxnSpPr>
        <p:spPr>
          <a:xfrm>
            <a:off x="8549891" y="1719127"/>
            <a:ext cx="132735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8ECCF8-628A-E063-EC58-636DAE0B231A}"/>
              </a:ext>
            </a:extLst>
          </p:cNvPr>
          <p:cNvCxnSpPr>
            <a:cxnSpLocks/>
          </p:cNvCxnSpPr>
          <p:nvPr/>
        </p:nvCxnSpPr>
        <p:spPr>
          <a:xfrm>
            <a:off x="8529855" y="4494582"/>
            <a:ext cx="132735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CD1B3C-9535-5885-CB6B-F0D34B3D5A4B}"/>
              </a:ext>
            </a:extLst>
          </p:cNvPr>
          <p:cNvCxnSpPr>
            <a:cxnSpLocks/>
          </p:cNvCxnSpPr>
          <p:nvPr/>
        </p:nvCxnSpPr>
        <p:spPr>
          <a:xfrm>
            <a:off x="1525791" y="1672936"/>
            <a:ext cx="2957719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D739C6-DEF4-E718-CA6C-9DC19F887F25}"/>
              </a:ext>
            </a:extLst>
          </p:cNvPr>
          <p:cNvSpPr txBox="1"/>
          <p:nvPr/>
        </p:nvSpPr>
        <p:spPr>
          <a:xfrm>
            <a:off x="6517804" y="4759183"/>
            <a:ext cx="3874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Used open-source python scripts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5751F"/>
                </a:solidFill>
              </a:rPr>
              <a:t>Motor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5751F"/>
                </a:solidFill>
              </a:rPr>
              <a:t>Motor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5751F"/>
                </a:solidFill>
              </a:rPr>
              <a:t>Arm Teleoperation </a:t>
            </a:r>
          </a:p>
        </p:txBody>
      </p:sp>
      <p:pic>
        <p:nvPicPr>
          <p:cNvPr id="36" name="Picture 35" descr="A black and silver three dimensional printer&#10;&#10;AI-generated content may be incorrect.">
            <a:extLst>
              <a:ext uri="{FF2B5EF4-FFF2-40B4-BE49-F238E27FC236}">
                <a16:creationId xmlns:a16="http://schemas.microsoft.com/office/drawing/2014/main" id="{13AD543F-249C-D4D7-EBD6-B7F8B31E6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7" r="14218" b="6682"/>
          <a:stretch>
            <a:fillRect/>
          </a:stretch>
        </p:blipFill>
        <p:spPr>
          <a:xfrm>
            <a:off x="10345110" y="1814052"/>
            <a:ext cx="1524809" cy="229967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032BA0-6F79-F6DB-F355-14FC54C6D44F}"/>
              </a:ext>
            </a:extLst>
          </p:cNvPr>
          <p:cNvSpPr txBox="1"/>
          <p:nvPr/>
        </p:nvSpPr>
        <p:spPr>
          <a:xfrm>
            <a:off x="6398703" y="2144888"/>
            <a:ext cx="3866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3d printed predesigned parts</a:t>
            </a:r>
          </a:p>
          <a:p>
            <a:endParaRPr lang="en-US" dirty="0">
              <a:solidFill>
                <a:srgbClr val="E5751F"/>
              </a:solidFill>
            </a:endParaRPr>
          </a:p>
          <a:p>
            <a:r>
              <a:rPr lang="en-US" dirty="0">
                <a:solidFill>
                  <a:srgbClr val="E5751F"/>
                </a:solidFill>
              </a:rPr>
              <a:t> Followed video tutorial to assemble arms</a:t>
            </a:r>
          </a:p>
        </p:txBody>
      </p:sp>
      <p:pic>
        <p:nvPicPr>
          <p:cNvPr id="39" name="Picture 3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2B022ED-5786-C98C-7D23-518FC753B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73" y="4509651"/>
            <a:ext cx="2107011" cy="2103719"/>
          </a:xfrm>
          <a:prstGeom prst="rect">
            <a:avLst/>
          </a:prstGeom>
        </p:spPr>
      </p:pic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AE7C28E9-7771-E2AF-73CB-D9206440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3</a:t>
            </a:fld>
            <a:endParaRPr lang="en-US" sz="2400" dirty="0">
              <a:solidFill>
                <a:srgbClr val="E57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2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DA343B-53D9-E866-813C-6B881037B31E}"/>
              </a:ext>
            </a:extLst>
          </p:cNvPr>
          <p:cNvSpPr/>
          <p:nvPr/>
        </p:nvSpPr>
        <p:spPr>
          <a:xfrm>
            <a:off x="8400841" y="2344522"/>
            <a:ext cx="3595687" cy="18824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90517D-AF63-F246-B105-69FC5DDF9948}"/>
              </a:ext>
            </a:extLst>
          </p:cNvPr>
          <p:cNvSpPr/>
          <p:nvPr/>
        </p:nvSpPr>
        <p:spPr>
          <a:xfrm>
            <a:off x="5057955" y="1979869"/>
            <a:ext cx="2300457" cy="2708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236735-1396-0ED8-7746-141F172346A4}"/>
              </a:ext>
            </a:extLst>
          </p:cNvPr>
          <p:cNvSpPr/>
          <p:nvPr/>
        </p:nvSpPr>
        <p:spPr>
          <a:xfrm>
            <a:off x="492372" y="2066005"/>
            <a:ext cx="2995834" cy="2324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63772-4E36-4BAA-2379-A7133AF7F968}"/>
              </a:ext>
            </a:extLst>
          </p:cNvPr>
          <p:cNvSpPr txBox="1"/>
          <p:nvPr/>
        </p:nvSpPr>
        <p:spPr>
          <a:xfrm>
            <a:off x="838200" y="1499416"/>
            <a:ext cx="2282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E5751F"/>
                </a:solidFill>
              </a:rPr>
              <a:t>Teleoperation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1663E-D665-E65B-5DE0-49FB2399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80" y="2130070"/>
            <a:ext cx="2822018" cy="2196421"/>
          </a:xfrm>
          <a:prstGeom prst="rect">
            <a:avLst/>
          </a:prstGeom>
        </p:spPr>
      </p:pic>
      <p:pic>
        <p:nvPicPr>
          <p:cNvPr id="9" name="Picture 8" descr="A person in a bird garment&#10;&#10;AI-generated content may be incorrect.">
            <a:extLst>
              <a:ext uri="{FF2B5EF4-FFF2-40B4-BE49-F238E27FC236}">
                <a16:creationId xmlns:a16="http://schemas.microsoft.com/office/drawing/2014/main" id="{CB4A699F-C079-8178-C503-9E260BF45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0" b="99414" l="9961" r="89844">
                        <a14:foregroundMark x1="45801" y1="30307" x2="44238" y2="35578"/>
                        <a14:foregroundMark x1="46875" y1="29136" x2="42383" y2="36750"/>
                        <a14:foregroundMark x1="42383" y1="36750" x2="56055" y2="31040"/>
                        <a14:foregroundMark x1="56055" y1="31040" x2="59082" y2="38946"/>
                        <a14:foregroundMark x1="59082" y1="38946" x2="56934" y2="33236"/>
                        <a14:foregroundMark x1="53125" y1="57101" x2="47949" y2="68375"/>
                        <a14:foregroundMark x1="47949" y1="68375" x2="36914" y2="80966"/>
                        <a14:foregroundMark x1="36914" y1="80966" x2="36035" y2="91069"/>
                        <a14:foregroundMark x1="36035" y1="91069" x2="55371" y2="92387"/>
                        <a14:foregroundMark x1="56836" y1="50512" x2="68555" y2="82430"/>
                        <a14:foregroundMark x1="83496" y1="93558" x2="71973" y2="69546"/>
                        <a14:foregroundMark x1="71973" y1="69546" x2="71973" y2="69400"/>
                        <a14:foregroundMark x1="33105" y1="87701" x2="31445" y2="94876"/>
                        <a14:foregroundMark x1="31445" y1="94876" x2="36719" y2="97072"/>
                        <a14:foregroundMark x1="36719" y1="97072" x2="50098" y2="96633"/>
                        <a14:foregroundMark x1="50098" y1="96633" x2="60156" y2="97657"/>
                        <a14:foregroundMark x1="60156" y1="97657" x2="72070" y2="97511"/>
                        <a14:foregroundMark x1="72070" y1="97511" x2="84570" y2="99414"/>
                        <a14:foregroundMark x1="69629" y1="42313" x2="69141" y2="27233"/>
                        <a14:foregroundMark x1="68066" y1="21669" x2="70117" y2="33236"/>
                        <a14:foregroundMark x1="69434" y1="26208" x2="68457" y2="22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9401" r="5618"/>
          <a:stretch>
            <a:fillRect/>
          </a:stretch>
        </p:blipFill>
        <p:spPr>
          <a:xfrm>
            <a:off x="1111045" y="4732804"/>
            <a:ext cx="2509627" cy="2061017"/>
          </a:xfrm>
          <a:prstGeom prst="rect">
            <a:avLst/>
          </a:prstGeom>
        </p:spPr>
      </p:pic>
      <p:pic>
        <p:nvPicPr>
          <p:cNvPr id="10" name="Picture 9" descr="A close-up of a face mask&#10;&#10;AI-generated content may be incorrect.">
            <a:extLst>
              <a:ext uri="{FF2B5EF4-FFF2-40B4-BE49-F238E27FC236}">
                <a16:creationId xmlns:a16="http://schemas.microsoft.com/office/drawing/2014/main" id="{135B0D4C-37EF-4F57-B525-9BD562F82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61" y="5253521"/>
            <a:ext cx="1504336" cy="814974"/>
          </a:xfrm>
          <a:prstGeom prst="rect">
            <a:avLst/>
          </a:prstGeom>
        </p:spPr>
      </p:pic>
      <p:pic>
        <p:nvPicPr>
          <p:cNvPr id="11" name="Picture 10" descr="A silver circle with a black background&#10;&#10;AI-generated content may be incorrect.">
            <a:extLst>
              <a:ext uri="{FF2B5EF4-FFF2-40B4-BE49-F238E27FC236}">
                <a16:creationId xmlns:a16="http://schemas.microsoft.com/office/drawing/2014/main" id="{6D7BD2B0-6EEB-3352-695D-68E0B10E5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27458" r="11475" b="24954"/>
          <a:stretch>
            <a:fillRect/>
          </a:stretch>
        </p:blipFill>
        <p:spPr>
          <a:xfrm>
            <a:off x="1680495" y="4390563"/>
            <a:ext cx="1272802" cy="814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98371-284F-E4AA-6AFD-77EA9A564811}"/>
              </a:ext>
            </a:extLst>
          </p:cNvPr>
          <p:cNvSpPr txBox="1"/>
          <p:nvPr/>
        </p:nvSpPr>
        <p:spPr>
          <a:xfrm>
            <a:off x="5282555" y="1499416"/>
            <a:ext cx="199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E5751F"/>
                </a:solidFill>
              </a:rPr>
              <a:t>Hardcoding</a:t>
            </a:r>
          </a:p>
        </p:txBody>
      </p:sp>
      <p:pic>
        <p:nvPicPr>
          <p:cNvPr id="13" name="Picture 12" descr="A red and white machine with a hand holding a burger&#10;&#10;AI-generated content may be incorrect.">
            <a:extLst>
              <a:ext uri="{FF2B5EF4-FFF2-40B4-BE49-F238E27FC236}">
                <a16:creationId xmlns:a16="http://schemas.microsoft.com/office/drawing/2014/main" id="{77FCFB6D-9214-380F-2AEB-668C068D91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25" y="2103267"/>
            <a:ext cx="1992719" cy="2461972"/>
          </a:xfrm>
          <a:prstGeom prst="rect">
            <a:avLst/>
          </a:prstGeom>
        </p:spPr>
      </p:pic>
      <p:pic>
        <p:nvPicPr>
          <p:cNvPr id="14" name="Picture 13" descr="A person in a bird garment&#10;&#10;AI-generated content may be incorrect.">
            <a:extLst>
              <a:ext uri="{FF2B5EF4-FFF2-40B4-BE49-F238E27FC236}">
                <a16:creationId xmlns:a16="http://schemas.microsoft.com/office/drawing/2014/main" id="{CE41C79E-E206-692C-0148-E2B9DB9C0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0" b="99414" l="9961" r="89844">
                        <a14:foregroundMark x1="45801" y1="30307" x2="44238" y2="35578"/>
                        <a14:foregroundMark x1="46875" y1="29136" x2="42383" y2="36750"/>
                        <a14:foregroundMark x1="42383" y1="36750" x2="56055" y2="31040"/>
                        <a14:foregroundMark x1="56055" y1="31040" x2="59082" y2="38946"/>
                        <a14:foregroundMark x1="59082" y1="38946" x2="56934" y2="33236"/>
                        <a14:foregroundMark x1="53125" y1="57101" x2="47949" y2="68375"/>
                        <a14:foregroundMark x1="47949" y1="68375" x2="36914" y2="80966"/>
                        <a14:foregroundMark x1="36914" y1="80966" x2="36035" y2="91069"/>
                        <a14:foregroundMark x1="36035" y1="91069" x2="55371" y2="92387"/>
                        <a14:foregroundMark x1="56836" y1="50512" x2="68555" y2="82430"/>
                        <a14:foregroundMark x1="83496" y1="93558" x2="71973" y2="69546"/>
                        <a14:foregroundMark x1="71973" y1="69546" x2="71973" y2="69400"/>
                        <a14:foregroundMark x1="33105" y1="87701" x2="31445" y2="94876"/>
                        <a14:foregroundMark x1="31445" y1="94876" x2="36719" y2="97072"/>
                        <a14:foregroundMark x1="36719" y1="97072" x2="50098" y2="96633"/>
                        <a14:foregroundMark x1="50098" y1="96633" x2="60156" y2="97657"/>
                        <a14:foregroundMark x1="60156" y1="97657" x2="72070" y2="97511"/>
                        <a14:foregroundMark x1="72070" y1="97511" x2="84570" y2="99414"/>
                        <a14:foregroundMark x1="69629" y1="42313" x2="69141" y2="27233"/>
                        <a14:foregroundMark x1="68066" y1="21669" x2="70117" y2="33236"/>
                        <a14:foregroundMark x1="69434" y1="26208" x2="68457" y2="22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9401" r="5618"/>
          <a:stretch>
            <a:fillRect/>
          </a:stretch>
        </p:blipFill>
        <p:spPr>
          <a:xfrm>
            <a:off x="5186710" y="4731404"/>
            <a:ext cx="2509627" cy="2061017"/>
          </a:xfrm>
          <a:prstGeom prst="rect">
            <a:avLst/>
          </a:prstGeom>
        </p:spPr>
      </p:pic>
      <p:pic>
        <p:nvPicPr>
          <p:cNvPr id="15" name="Picture 14" descr="A yellow hard hat on a black background&#10;&#10;AI-generated content may be incorrect.">
            <a:extLst>
              <a:ext uri="{FF2B5EF4-FFF2-40B4-BE49-F238E27FC236}">
                <a16:creationId xmlns:a16="http://schemas.microsoft.com/office/drawing/2014/main" id="{52F0B0ED-3AB3-37BC-38B7-926F604A5F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851">
            <a:off x="5611258" y="4063795"/>
            <a:ext cx="1453588" cy="123924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A047860-B99C-4918-5892-90C3C4D9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Robotic Systems Methods of Control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7D1DCB-9545-FF3E-4CE6-D439AB1519BF}"/>
              </a:ext>
            </a:extLst>
          </p:cNvPr>
          <p:cNvCxnSpPr>
            <a:cxnSpLocks/>
          </p:cNvCxnSpPr>
          <p:nvPr/>
        </p:nvCxnSpPr>
        <p:spPr>
          <a:xfrm>
            <a:off x="-180870" y="1018959"/>
            <a:ext cx="12500149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710199-4743-B90F-1359-23B5543E69B1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42DED1-5246-001A-8663-45983CF14299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33B655-621A-8C0E-631E-0826738FC082}"/>
              </a:ext>
            </a:extLst>
          </p:cNvPr>
          <p:cNvSpPr txBox="1"/>
          <p:nvPr/>
        </p:nvSpPr>
        <p:spPr>
          <a:xfrm>
            <a:off x="8864761" y="1580047"/>
            <a:ext cx="2667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5751F"/>
                </a:solidFill>
              </a:rPr>
              <a:t>Edge VLA Model</a:t>
            </a:r>
          </a:p>
        </p:txBody>
      </p:sp>
      <p:pic>
        <p:nvPicPr>
          <p:cNvPr id="16" name="Picture 15" descr="A person in a bird garment&#10;&#10;AI-generated content may be incorrect.">
            <a:extLst>
              <a:ext uri="{FF2B5EF4-FFF2-40B4-BE49-F238E27FC236}">
                <a16:creationId xmlns:a16="http://schemas.microsoft.com/office/drawing/2014/main" id="{CA91BF6E-A9A7-9701-517B-CEF973D1A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0" b="99414" l="9961" r="89844">
                        <a14:foregroundMark x1="45801" y1="30307" x2="44238" y2="35578"/>
                        <a14:foregroundMark x1="46875" y1="29136" x2="42383" y2="36750"/>
                        <a14:foregroundMark x1="42383" y1="36750" x2="56055" y2="31040"/>
                        <a14:foregroundMark x1="56055" y1="31040" x2="59082" y2="38946"/>
                        <a14:foregroundMark x1="59082" y1="38946" x2="56934" y2="33236"/>
                        <a14:foregroundMark x1="53125" y1="57101" x2="47949" y2="68375"/>
                        <a14:foregroundMark x1="47949" y1="68375" x2="36914" y2="80966"/>
                        <a14:foregroundMark x1="36914" y1="80966" x2="36035" y2="91069"/>
                        <a14:foregroundMark x1="36035" y1="91069" x2="55371" y2="92387"/>
                        <a14:foregroundMark x1="56836" y1="50512" x2="68555" y2="82430"/>
                        <a14:foregroundMark x1="83496" y1="93558" x2="71973" y2="69546"/>
                        <a14:foregroundMark x1="71973" y1="69546" x2="71973" y2="69400"/>
                        <a14:foregroundMark x1="33105" y1="87701" x2="31445" y2="94876"/>
                        <a14:foregroundMark x1="31445" y1="94876" x2="36719" y2="97072"/>
                        <a14:foregroundMark x1="36719" y1="97072" x2="50098" y2="96633"/>
                        <a14:foregroundMark x1="50098" y1="96633" x2="60156" y2="97657"/>
                        <a14:foregroundMark x1="60156" y1="97657" x2="72070" y2="97511"/>
                        <a14:foregroundMark x1="72070" y1="97511" x2="84570" y2="99414"/>
                        <a14:foregroundMark x1="69629" y1="42313" x2="69141" y2="27233"/>
                        <a14:foregroundMark x1="68066" y1="21669" x2="70117" y2="33236"/>
                        <a14:foregroundMark x1="69434" y1="26208" x2="68457" y2="22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9401" r="5618"/>
          <a:stretch>
            <a:fillRect/>
          </a:stretch>
        </p:blipFill>
        <p:spPr>
          <a:xfrm>
            <a:off x="9956693" y="4763655"/>
            <a:ext cx="2509627" cy="20610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8B2D83-AA1F-AEFC-699B-B5AE187D8337}"/>
              </a:ext>
            </a:extLst>
          </p:cNvPr>
          <p:cNvSpPr txBox="1"/>
          <p:nvPr/>
        </p:nvSpPr>
        <p:spPr>
          <a:xfrm>
            <a:off x="8498284" y="4983048"/>
            <a:ext cx="139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Fold the box</a:t>
            </a: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5488AAFC-0C9A-C6AE-82A0-C442B7748515}"/>
              </a:ext>
            </a:extLst>
          </p:cNvPr>
          <p:cNvSpPr/>
          <p:nvPr/>
        </p:nvSpPr>
        <p:spPr>
          <a:xfrm>
            <a:off x="8311896" y="4798050"/>
            <a:ext cx="2103116" cy="770646"/>
          </a:xfrm>
          <a:prstGeom prst="wedgeEllipseCallout">
            <a:avLst>
              <a:gd name="adj1" fmla="val 36993"/>
              <a:gd name="adj2" fmla="val 68433"/>
            </a:avLst>
          </a:prstGeom>
          <a:noFill/>
          <a:ln>
            <a:solidFill>
              <a:srgbClr val="E57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C6A16DB-16E4-4A38-F2F1-BEEEC096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4</a:t>
            </a:fld>
            <a:endParaRPr lang="en-US" sz="2400" dirty="0">
              <a:solidFill>
                <a:srgbClr val="E5751F"/>
              </a:solidFill>
            </a:endParaRPr>
          </a:p>
        </p:txBody>
      </p:sp>
      <p:pic>
        <p:nvPicPr>
          <p:cNvPr id="25" name="Project001">
            <a:hlinkClick r:id="" action="ppaction://media"/>
            <a:extLst>
              <a:ext uri="{FF2B5EF4-FFF2-40B4-BE49-F238E27FC236}">
                <a16:creationId xmlns:a16="http://schemas.microsoft.com/office/drawing/2014/main" id="{8AD15A2F-47D4-93EA-0EA2-9D01135BA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b="11484"/>
          <a:stretch>
            <a:fillRect/>
          </a:stretch>
        </p:blipFill>
        <p:spPr>
          <a:xfrm>
            <a:off x="8542309" y="2442765"/>
            <a:ext cx="3277238" cy="16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7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500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 animBg="1"/>
      <p:bldP spid="23" grpId="0" animBg="1"/>
      <p:bldP spid="12" grpId="0"/>
      <p:bldP spid="4" grpId="0"/>
      <p:bldP spid="17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303FEFA-CE94-A5C5-41C8-F3DE71486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1913485" y="892556"/>
            <a:ext cx="2123606" cy="31613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CD90057-DA7B-E342-6119-FDD6C1EE2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735945" y="899522"/>
            <a:ext cx="2123606" cy="31613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3198703-4672-9171-F8B1-7B300E700B5F}"/>
              </a:ext>
            </a:extLst>
          </p:cNvPr>
          <p:cNvSpPr/>
          <p:nvPr/>
        </p:nvSpPr>
        <p:spPr>
          <a:xfrm>
            <a:off x="8514454" y="2353469"/>
            <a:ext cx="3448871" cy="2425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DDC5EE-1298-4BAB-12AB-B41D89D1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Drone Methods of Control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4B8A9-5AB9-AC67-4BA6-62F0842D86A0}"/>
              </a:ext>
            </a:extLst>
          </p:cNvPr>
          <p:cNvCxnSpPr>
            <a:cxnSpLocks/>
          </p:cNvCxnSpPr>
          <p:nvPr/>
        </p:nvCxnSpPr>
        <p:spPr>
          <a:xfrm>
            <a:off x="-130629" y="1027906"/>
            <a:ext cx="12470005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BF3078-5E30-F379-20AC-D428F161F9A5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FB431-4F13-7F8C-0E27-6F825D611F95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C1954B-9DBB-A71E-D575-DECAF631CC3C}"/>
              </a:ext>
            </a:extLst>
          </p:cNvPr>
          <p:cNvSpPr txBox="1"/>
          <p:nvPr/>
        </p:nvSpPr>
        <p:spPr>
          <a:xfrm>
            <a:off x="1073805" y="5208495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Remote Operator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3A9F17-389C-6460-2E08-485931B277E6}"/>
              </a:ext>
            </a:extLst>
          </p:cNvPr>
          <p:cNvCxnSpPr>
            <a:cxnSpLocks/>
          </p:cNvCxnSpPr>
          <p:nvPr/>
        </p:nvCxnSpPr>
        <p:spPr>
          <a:xfrm>
            <a:off x="1127634" y="5497340"/>
            <a:ext cx="177999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66EE7168-34DA-E186-9430-5FFFE15AC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778954" y="2191552"/>
            <a:ext cx="2123606" cy="31613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E67A225-8DD0-78AB-B90D-A7B111B45F4A}"/>
              </a:ext>
            </a:extLst>
          </p:cNvPr>
          <p:cNvSpPr txBox="1"/>
          <p:nvPr/>
        </p:nvSpPr>
        <p:spPr>
          <a:xfrm>
            <a:off x="1454132" y="3244334"/>
            <a:ext cx="1321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Unfeasible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8F94AD-2F06-F01E-DA02-1DB48745AD7B}"/>
              </a:ext>
            </a:extLst>
          </p:cNvPr>
          <p:cNvSpPr txBox="1"/>
          <p:nvPr/>
        </p:nvSpPr>
        <p:spPr>
          <a:xfrm>
            <a:off x="9673750" y="4922276"/>
            <a:ext cx="126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Edge VLMs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B13F331-50D5-1049-5CED-FBB25F62EDEE}"/>
              </a:ext>
            </a:extLst>
          </p:cNvPr>
          <p:cNvCxnSpPr/>
          <p:nvPr/>
        </p:nvCxnSpPr>
        <p:spPr>
          <a:xfrm>
            <a:off x="9708462" y="5263327"/>
            <a:ext cx="119720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5F6C128-3A7D-3B66-B8D3-C8D27443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5</a:t>
            </a:fld>
            <a:endParaRPr lang="en-US" sz="2400" dirty="0">
              <a:solidFill>
                <a:srgbClr val="E5751F"/>
              </a:solidFill>
            </a:endParaRPr>
          </a:p>
        </p:txBody>
      </p:sp>
      <p:pic>
        <p:nvPicPr>
          <p:cNvPr id="9" name="Picture 2" descr="Quadcopter Drone Delivery">
            <a:extLst>
              <a:ext uri="{FF2B5EF4-FFF2-40B4-BE49-F238E27FC236}">
                <a16:creationId xmlns:a16="http://schemas.microsoft.com/office/drawing/2014/main" id="{E10BAB2B-B0BC-D1A3-F48A-286B5996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32963" y="1890924"/>
            <a:ext cx="2725663" cy="204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dog jumping to catch a frisbee&#10;&#10;AI-generated content may be incorrect.">
            <a:extLst>
              <a:ext uri="{FF2B5EF4-FFF2-40B4-BE49-F238E27FC236}">
                <a16:creationId xmlns:a16="http://schemas.microsoft.com/office/drawing/2014/main" id="{1C649A16-D319-DD93-7D33-35786FD60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38402" y1="31944" x2="30994" y2="42500"/>
                        <a14:backgroundMark x1="30994" y1="42500" x2="34308" y2="44167"/>
                        <a14:backgroundMark x1="77193" y1="43056" x2="77973" y2="5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76" r="22676" b="12964"/>
          <a:stretch>
            <a:fillRect/>
          </a:stretch>
        </p:blipFill>
        <p:spPr>
          <a:xfrm rot="18950945">
            <a:off x="3012827" y="3776159"/>
            <a:ext cx="5031613" cy="28476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F8842FF-2A33-B519-1A2F-3EB030625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-403615" y="906488"/>
            <a:ext cx="2123606" cy="316136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52C331F-AD06-9393-515F-BF41578F7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1955546" y="2193716"/>
            <a:ext cx="2123606" cy="316136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62B678A-3431-E002-6A93-0FD2AC4DE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-361554" y="2207648"/>
            <a:ext cx="2123606" cy="316136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2ED484F-7EE0-A953-5AB4-7728EDFB0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2010765" y="3349958"/>
            <a:ext cx="2123606" cy="31613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3665986-B30D-86CA-5A79-029FF2E07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833225" y="3356924"/>
            <a:ext cx="2123606" cy="316136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22D92F-2844-21BC-E853-7B3468B6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-306335" y="3363890"/>
            <a:ext cx="2123606" cy="316136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AC72D3-772D-0569-EEDC-283068D74EA8}"/>
              </a:ext>
            </a:extLst>
          </p:cNvPr>
          <p:cNvCxnSpPr>
            <a:cxnSpLocks/>
          </p:cNvCxnSpPr>
          <p:nvPr/>
        </p:nvCxnSpPr>
        <p:spPr>
          <a:xfrm>
            <a:off x="4968706" y="5497340"/>
            <a:ext cx="2254588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0C6409-6718-1B02-06C1-87869FD1E39B}"/>
              </a:ext>
            </a:extLst>
          </p:cNvPr>
          <p:cNvSpPr txBox="1"/>
          <p:nvPr/>
        </p:nvSpPr>
        <p:spPr>
          <a:xfrm>
            <a:off x="4951645" y="5199971"/>
            <a:ext cx="262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Unexpected Situation</a:t>
            </a:r>
          </a:p>
        </p:txBody>
      </p:sp>
      <p:pic>
        <p:nvPicPr>
          <p:cNvPr id="67" name="Picture 66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98CE8E4F-F64F-9366-04B7-B5963A983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13629" r="10756" b="12435"/>
          <a:stretch>
            <a:fillRect/>
          </a:stretch>
        </p:blipFill>
        <p:spPr>
          <a:xfrm>
            <a:off x="8679596" y="2525117"/>
            <a:ext cx="3113715" cy="2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5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5" grpId="0"/>
      <p:bldP spid="4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F15F2BC-DF44-3510-02BA-33C1B52CA561}"/>
              </a:ext>
            </a:extLst>
          </p:cNvPr>
          <p:cNvSpPr/>
          <p:nvPr/>
        </p:nvSpPr>
        <p:spPr>
          <a:xfrm>
            <a:off x="7985338" y="1340708"/>
            <a:ext cx="3959051" cy="2502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7DE2FB-2754-CDB8-F293-76D84FA246F7}"/>
              </a:ext>
            </a:extLst>
          </p:cNvPr>
          <p:cNvSpPr/>
          <p:nvPr/>
        </p:nvSpPr>
        <p:spPr>
          <a:xfrm>
            <a:off x="432078" y="1467059"/>
            <a:ext cx="5797899" cy="3648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rone with green propellers&#10;&#10;AI-generated content may be incorrect.">
            <a:extLst>
              <a:ext uri="{FF2B5EF4-FFF2-40B4-BE49-F238E27FC236}">
                <a16:creationId xmlns:a16="http://schemas.microsoft.com/office/drawing/2014/main" id="{D771B0C2-DF19-012D-8C6F-54FACB80B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042" y="1417184"/>
            <a:ext cx="3733642" cy="23490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AFD558-255C-78E9-C02A-215C4EA2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/>
              <a:t> </a:t>
            </a:r>
            <a:endParaRPr lang="en-US">
              <a:solidFill>
                <a:srgbClr val="E5751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FA7D883-5DD2-0C88-44D8-E9A5689AC60C}"/>
              </a:ext>
            </a:extLst>
          </p:cNvPr>
          <p:cNvSpPr txBox="1">
            <a:spLocks/>
          </p:cNvSpPr>
          <p:nvPr/>
        </p:nvSpPr>
        <p:spPr>
          <a:xfrm>
            <a:off x="838200" y="33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E5751F"/>
                </a:solidFill>
              </a:rPr>
              <a:t>Drone Systems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196B96-1915-2F16-331B-91B3208E63E9}"/>
              </a:ext>
            </a:extLst>
          </p:cNvPr>
          <p:cNvCxnSpPr>
            <a:cxnSpLocks/>
          </p:cNvCxnSpPr>
          <p:nvPr/>
        </p:nvCxnSpPr>
        <p:spPr>
          <a:xfrm>
            <a:off x="-90435" y="1018959"/>
            <a:ext cx="12389617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drone with propellers and wires on a table&#10;&#10;AI-generated content may be incorrect.">
            <a:extLst>
              <a:ext uri="{FF2B5EF4-FFF2-40B4-BE49-F238E27FC236}">
                <a16:creationId xmlns:a16="http://schemas.microsoft.com/office/drawing/2014/main" id="{E2CD8898-D67D-AE17-8266-31DCCD462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4" b="21758"/>
          <a:stretch>
            <a:fillRect/>
          </a:stretch>
        </p:blipFill>
        <p:spPr>
          <a:xfrm>
            <a:off x="519839" y="1617784"/>
            <a:ext cx="5622375" cy="3383038"/>
          </a:xfrm>
          <a:prstGeom prst="rect">
            <a:avLst/>
          </a:prstGeom>
        </p:spPr>
      </p:pic>
      <p:pic>
        <p:nvPicPr>
          <p:cNvPr id="12" name="Picture 11" descr="A black and white circuit board&#10;&#10;AI-generated content may be incorrect.">
            <a:extLst>
              <a:ext uri="{FF2B5EF4-FFF2-40B4-BE49-F238E27FC236}">
                <a16:creationId xmlns:a16="http://schemas.microsoft.com/office/drawing/2014/main" id="{D9650259-666D-9E0C-792F-549277F01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1" t="24506" r="26755" b="23210"/>
          <a:stretch>
            <a:fillRect/>
          </a:stretch>
        </p:blipFill>
        <p:spPr>
          <a:xfrm>
            <a:off x="432078" y="5240216"/>
            <a:ext cx="1353312" cy="145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CA1468-6337-FA33-13A9-F8BCEE253E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606" t="-551"/>
          <a:stretch>
            <a:fillRect/>
          </a:stretch>
        </p:blipFill>
        <p:spPr>
          <a:xfrm>
            <a:off x="3818610" y="5297061"/>
            <a:ext cx="1441194" cy="1431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677156-F88A-E6E7-A944-6E5102CBB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338" y="4324846"/>
            <a:ext cx="1567417" cy="14271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2E27BD-E2E3-2702-8628-0A12714B5036}"/>
              </a:ext>
            </a:extLst>
          </p:cNvPr>
          <p:cNvSpPr txBox="1"/>
          <p:nvPr/>
        </p:nvSpPr>
        <p:spPr>
          <a:xfrm>
            <a:off x="1785390" y="5181981"/>
            <a:ext cx="190699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rgbClr val="E5751F"/>
                </a:solidFill>
              </a:rPr>
              <a:t>SpeedyBee</a:t>
            </a:r>
            <a:r>
              <a:rPr lang="en-US" sz="1400">
                <a:solidFill>
                  <a:srgbClr val="E5751F"/>
                </a:solidFill>
              </a:rPr>
              <a:t> f405 v4 FC</a:t>
            </a:r>
          </a:p>
          <a:p>
            <a:endParaRPr lang="en-US" sz="1400">
              <a:solidFill>
                <a:srgbClr val="E5751F"/>
              </a:solidFill>
            </a:endParaRPr>
          </a:p>
          <a:p>
            <a:r>
              <a:rPr lang="en-US" sz="1400">
                <a:solidFill>
                  <a:srgbClr val="E5751F"/>
                </a:solidFill>
              </a:rPr>
              <a:t>Microcontroller-</a:t>
            </a:r>
          </a:p>
          <a:p>
            <a:r>
              <a:rPr lang="en-US" sz="1400">
                <a:solidFill>
                  <a:srgbClr val="E5751F"/>
                </a:solidFill>
              </a:rPr>
              <a:t>STM32F405 MCU</a:t>
            </a:r>
          </a:p>
          <a:p>
            <a:endParaRPr lang="en-US" sz="1400">
              <a:solidFill>
                <a:srgbClr val="E5751F"/>
              </a:solidFill>
            </a:endParaRPr>
          </a:p>
          <a:p>
            <a:r>
              <a:rPr lang="en-US" sz="1400">
                <a:solidFill>
                  <a:srgbClr val="E5751F"/>
                </a:solidFill>
              </a:rPr>
              <a:t>Firmware-</a:t>
            </a:r>
          </a:p>
          <a:p>
            <a:r>
              <a:rPr lang="en-US" sz="1400" err="1">
                <a:solidFill>
                  <a:srgbClr val="E5751F"/>
                </a:solidFill>
              </a:rPr>
              <a:t>BTFl</a:t>
            </a:r>
            <a:r>
              <a:rPr lang="en-US" sz="1400">
                <a:solidFill>
                  <a:srgbClr val="E5751F"/>
                </a:solidFill>
              </a:rPr>
              <a:t> 4.5.2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2418F3-1D15-D08C-C00E-BC28C69DFB79}"/>
              </a:ext>
            </a:extLst>
          </p:cNvPr>
          <p:cNvSpPr txBox="1"/>
          <p:nvPr/>
        </p:nvSpPr>
        <p:spPr>
          <a:xfrm>
            <a:off x="5259804" y="5181981"/>
            <a:ext cx="246253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rgbClr val="E5751F"/>
                </a:solidFill>
              </a:rPr>
              <a:t>SpeedyBee</a:t>
            </a:r>
            <a:r>
              <a:rPr lang="en-US" sz="1400">
                <a:solidFill>
                  <a:srgbClr val="E5751F"/>
                </a:solidFill>
              </a:rPr>
              <a:t> BLS 55A 4in1 ESC</a:t>
            </a:r>
          </a:p>
          <a:p>
            <a:endParaRPr lang="en-US" sz="1400">
              <a:solidFill>
                <a:srgbClr val="E5751F"/>
              </a:solidFill>
            </a:endParaRPr>
          </a:p>
          <a:p>
            <a:r>
              <a:rPr lang="en-US" sz="1400">
                <a:solidFill>
                  <a:srgbClr val="E5751F"/>
                </a:solidFill>
              </a:rPr>
              <a:t>Microcontroller-</a:t>
            </a:r>
          </a:p>
          <a:p>
            <a:r>
              <a:rPr lang="en-US" sz="1400">
                <a:solidFill>
                  <a:srgbClr val="E5751F"/>
                </a:solidFill>
              </a:rPr>
              <a:t>BB21 MCU</a:t>
            </a:r>
          </a:p>
          <a:p>
            <a:endParaRPr lang="en-US" sz="1400">
              <a:solidFill>
                <a:srgbClr val="E5751F"/>
              </a:solidFill>
            </a:endParaRPr>
          </a:p>
          <a:p>
            <a:r>
              <a:rPr lang="en-US" sz="1400">
                <a:solidFill>
                  <a:srgbClr val="E5751F"/>
                </a:solidFill>
              </a:rPr>
              <a:t>Firmware-</a:t>
            </a:r>
          </a:p>
          <a:p>
            <a:r>
              <a:rPr lang="en-US" sz="1400" err="1">
                <a:solidFill>
                  <a:srgbClr val="E5751F"/>
                </a:solidFill>
              </a:rPr>
              <a:t>BLHeli_S</a:t>
            </a:r>
            <a:r>
              <a:rPr lang="en-US" sz="1400">
                <a:solidFill>
                  <a:srgbClr val="E5751F"/>
                </a:solidFill>
              </a:rPr>
              <a:t> J-H-40  16.7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1C12F6-4124-8123-47BF-20F6AA4C6C0A}"/>
              </a:ext>
            </a:extLst>
          </p:cNvPr>
          <p:cNvSpPr txBox="1"/>
          <p:nvPr/>
        </p:nvSpPr>
        <p:spPr>
          <a:xfrm>
            <a:off x="9720529" y="4846933"/>
            <a:ext cx="2111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5751F"/>
                </a:solidFill>
              </a:rPr>
              <a:t>10-Inch Drone Propellers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DDEEDD-D468-1109-4676-6772E96919AE}"/>
              </a:ext>
            </a:extLst>
          </p:cNvPr>
          <p:cNvCxnSpPr/>
          <p:nvPr/>
        </p:nvCxnSpPr>
        <p:spPr>
          <a:xfrm flipH="1">
            <a:off x="1965960" y="2999232"/>
            <a:ext cx="1365066" cy="2182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74CF24-6F56-F6B0-4C84-DC0CFE3F5609}"/>
              </a:ext>
            </a:extLst>
          </p:cNvPr>
          <p:cNvCxnSpPr/>
          <p:nvPr/>
        </p:nvCxnSpPr>
        <p:spPr>
          <a:xfrm>
            <a:off x="3593592" y="3154680"/>
            <a:ext cx="1666212" cy="2062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FA0F75A-FFF9-8DAC-5973-E961E6FBB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321" y="5851794"/>
            <a:ext cx="2111156" cy="8463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561C54-AB6E-AFC9-3A29-1C6EB210ADDD}"/>
              </a:ext>
            </a:extLst>
          </p:cNvPr>
          <p:cNvSpPr txBox="1"/>
          <p:nvPr/>
        </p:nvSpPr>
        <p:spPr>
          <a:xfrm>
            <a:off x="9979236" y="5766261"/>
            <a:ext cx="20020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5751F"/>
                </a:solidFill>
              </a:rPr>
              <a:t>3115 900KV Motors</a:t>
            </a:r>
          </a:p>
          <a:p>
            <a:endParaRPr lang="en-US" sz="1400">
              <a:solidFill>
                <a:srgbClr val="E5751F"/>
              </a:solidFill>
            </a:endParaRPr>
          </a:p>
          <a:p>
            <a:r>
              <a:rPr lang="en-US" sz="1400">
                <a:solidFill>
                  <a:srgbClr val="E5751F"/>
                </a:solidFill>
              </a:rPr>
              <a:t>Stator height- 15mm</a:t>
            </a:r>
          </a:p>
          <a:p>
            <a:r>
              <a:rPr lang="en-US" sz="1400">
                <a:solidFill>
                  <a:srgbClr val="E5751F"/>
                </a:solidFill>
              </a:rPr>
              <a:t>Stator Diameter- 31mm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D0D3B5-53EE-F773-1FA6-719BB4F5610C}"/>
              </a:ext>
            </a:extLst>
          </p:cNvPr>
          <p:cNvCxnSpPr/>
          <p:nvPr/>
        </p:nvCxnSpPr>
        <p:spPr>
          <a:xfrm>
            <a:off x="5724144" y="3309303"/>
            <a:ext cx="1911096" cy="2934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D53B3E-88BF-DE37-DEC2-031CF779F80B}"/>
              </a:ext>
            </a:extLst>
          </p:cNvPr>
          <p:cNvCxnSpPr/>
          <p:nvPr/>
        </p:nvCxnSpPr>
        <p:spPr>
          <a:xfrm>
            <a:off x="5806440" y="2999232"/>
            <a:ext cx="1960881" cy="1920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C18DED4-776E-CAFF-815A-87E0FB22E544}"/>
              </a:ext>
            </a:extLst>
          </p:cNvPr>
          <p:cNvSpPr txBox="1"/>
          <p:nvPr/>
        </p:nvSpPr>
        <p:spPr>
          <a:xfrm>
            <a:off x="9005289" y="3780517"/>
            <a:ext cx="244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E5751F"/>
                </a:solidFill>
              </a:rPr>
              <a:t>Crazyflie</a:t>
            </a:r>
            <a:r>
              <a:rPr lang="en-US">
                <a:solidFill>
                  <a:srgbClr val="E5751F"/>
                </a:solidFill>
              </a:rPr>
              <a:t> 2.1 Brushless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E8E28C-8940-3033-D85B-CE715B6F3B17}"/>
              </a:ext>
            </a:extLst>
          </p:cNvPr>
          <p:cNvCxnSpPr/>
          <p:nvPr/>
        </p:nvCxnSpPr>
        <p:spPr>
          <a:xfrm>
            <a:off x="9093708" y="4090606"/>
            <a:ext cx="2264664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D92E59C-034E-A99D-1E31-185A10C8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6</a:t>
            </a:fld>
            <a:endParaRPr lang="en-US" sz="2400" dirty="0">
              <a:solidFill>
                <a:srgbClr val="E57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25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7" grpId="0"/>
      <p:bldP spid="34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3310ECC-0F78-51D3-28FC-49153DF5ED63}"/>
              </a:ext>
            </a:extLst>
          </p:cNvPr>
          <p:cNvSpPr/>
          <p:nvPr/>
        </p:nvSpPr>
        <p:spPr>
          <a:xfrm>
            <a:off x="8740877" y="1231294"/>
            <a:ext cx="3150001" cy="3136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C5BBDF-3EDC-5E9E-8DE1-A6F2E3D1C8E1}"/>
              </a:ext>
            </a:extLst>
          </p:cNvPr>
          <p:cNvSpPr/>
          <p:nvPr/>
        </p:nvSpPr>
        <p:spPr>
          <a:xfrm>
            <a:off x="4214996" y="1530116"/>
            <a:ext cx="3811763" cy="5071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80C12-B865-8A79-B603-E6104477D8E0}"/>
              </a:ext>
            </a:extLst>
          </p:cNvPr>
          <p:cNvSpPr/>
          <p:nvPr/>
        </p:nvSpPr>
        <p:spPr>
          <a:xfrm>
            <a:off x="228971" y="1530116"/>
            <a:ext cx="3652959" cy="49627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87881-14F8-259D-7512-D4E20018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45" t="-895" r="30278" b="6284"/>
          <a:stretch>
            <a:fillRect/>
          </a:stretch>
        </p:blipFill>
        <p:spPr>
          <a:xfrm>
            <a:off x="8916602" y="1358891"/>
            <a:ext cx="2881942" cy="2881201"/>
          </a:xfrm>
          <a:prstGeom prst="rect">
            <a:avLst/>
          </a:prstGeom>
        </p:spPr>
      </p:pic>
      <p:pic>
        <p:nvPicPr>
          <p:cNvPr id="9" name="Picture 8" descr="A room with a table and a desk&#10;&#10;AI-generated content may be incorrect.">
            <a:extLst>
              <a:ext uri="{FF2B5EF4-FFF2-40B4-BE49-F238E27FC236}">
                <a16:creationId xmlns:a16="http://schemas.microsoft.com/office/drawing/2014/main" id="{EA62BE52-41A6-2B2F-AFF4-E66671ABE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8" y="1678016"/>
            <a:ext cx="3513778" cy="4685037"/>
          </a:xfrm>
          <a:prstGeom prst="rect">
            <a:avLst/>
          </a:prstGeom>
        </p:spPr>
      </p:pic>
      <p:pic>
        <p:nvPicPr>
          <p:cNvPr id="12" name="Picture 11" descr="A machine with wires and wires&#10;&#10;AI-generated content may be incorrect.">
            <a:extLst>
              <a:ext uri="{FF2B5EF4-FFF2-40B4-BE49-F238E27FC236}">
                <a16:creationId xmlns:a16="http://schemas.microsoft.com/office/drawing/2014/main" id="{659F1DA3-FDF3-B843-C798-18F29A8F5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28" y="1678016"/>
            <a:ext cx="3611143" cy="481485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003645C-0F07-53B2-D63D-1A56FFBB1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Robot Arm Experimental Setup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5EA5EA-B7A5-ECE3-F860-96ADB8D2A594}"/>
              </a:ext>
            </a:extLst>
          </p:cNvPr>
          <p:cNvCxnSpPr>
            <a:cxnSpLocks/>
          </p:cNvCxnSpPr>
          <p:nvPr/>
        </p:nvCxnSpPr>
        <p:spPr>
          <a:xfrm>
            <a:off x="0" y="1018959"/>
            <a:ext cx="12309231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C943FA-5ADB-5C24-A8D3-2BCE1B87E90A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E17529-A185-76DF-9535-C462115CE43B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D7B6634-F6B1-6BEF-CF6B-E4436932913C}"/>
              </a:ext>
            </a:extLst>
          </p:cNvPr>
          <p:cNvSpPr/>
          <p:nvPr/>
        </p:nvSpPr>
        <p:spPr>
          <a:xfrm>
            <a:off x="8824265" y="4578434"/>
            <a:ext cx="3066617" cy="2097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drone with green propellers&#10;&#10;AI-generated content may be incorrect.">
            <a:extLst>
              <a:ext uri="{FF2B5EF4-FFF2-40B4-BE49-F238E27FC236}">
                <a16:creationId xmlns:a16="http://schemas.microsoft.com/office/drawing/2014/main" id="{BFC82F8B-B4DA-8D74-8F84-98E842D5A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602" y="4679649"/>
            <a:ext cx="2881942" cy="1922117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562AFAF-E31E-D004-BEF1-7C762CC6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7</a:t>
            </a:fld>
            <a:endParaRPr lang="en-US" sz="2400" dirty="0">
              <a:solidFill>
                <a:srgbClr val="E57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2B4372D-9764-5D98-F9FF-6EDF9E67F937}"/>
              </a:ext>
            </a:extLst>
          </p:cNvPr>
          <p:cNvSpPr/>
          <p:nvPr/>
        </p:nvSpPr>
        <p:spPr>
          <a:xfrm>
            <a:off x="8856334" y="4002932"/>
            <a:ext cx="2616158" cy="216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amera on a pole&#10;&#10;AI-generated content may be incorrect.">
            <a:extLst>
              <a:ext uri="{FF2B5EF4-FFF2-40B4-BE49-F238E27FC236}">
                <a16:creationId xmlns:a16="http://schemas.microsoft.com/office/drawing/2014/main" id="{9A83D06F-E2A5-4C80-BC5D-5322C625A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4" t="34741" r="16966" b="10528"/>
          <a:stretch>
            <a:fillRect/>
          </a:stretch>
        </p:blipFill>
        <p:spPr>
          <a:xfrm>
            <a:off x="8927456" y="4047660"/>
            <a:ext cx="2471892" cy="204527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663E68-42EC-E1E8-86C2-8D20482E5A23}"/>
              </a:ext>
            </a:extLst>
          </p:cNvPr>
          <p:cNvSpPr/>
          <p:nvPr/>
        </p:nvSpPr>
        <p:spPr>
          <a:xfrm>
            <a:off x="8671726" y="1337275"/>
            <a:ext cx="2864563" cy="2169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F6505F-43E1-83CB-80BF-9A11AB48834C}"/>
              </a:ext>
            </a:extLst>
          </p:cNvPr>
          <p:cNvSpPr/>
          <p:nvPr/>
        </p:nvSpPr>
        <p:spPr>
          <a:xfrm>
            <a:off x="4119827" y="1507254"/>
            <a:ext cx="3858039" cy="45920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270D0C-2B1F-974E-7E9E-30D638222664}"/>
              </a:ext>
            </a:extLst>
          </p:cNvPr>
          <p:cNvSpPr/>
          <p:nvPr/>
        </p:nvSpPr>
        <p:spPr>
          <a:xfrm>
            <a:off x="133898" y="1358891"/>
            <a:ext cx="3699137" cy="49012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B934CB-D286-2412-DD93-7726FAA4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14" y="1601140"/>
            <a:ext cx="3686658" cy="4418616"/>
          </a:xfrm>
          <a:prstGeom prst="rect">
            <a:avLst/>
          </a:prstGeom>
        </p:spPr>
      </p:pic>
      <p:pic>
        <p:nvPicPr>
          <p:cNvPr id="14" name="Picture 13" descr="A close-up of a black electronic device&#10;&#10;AI-generated content may be incorrect.">
            <a:extLst>
              <a:ext uri="{FF2B5EF4-FFF2-40B4-BE49-F238E27FC236}">
                <a16:creationId xmlns:a16="http://schemas.microsoft.com/office/drawing/2014/main" id="{834AD3A3-65E5-100C-1BD2-045F25626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" t="30081" r="16616" b="25150"/>
          <a:stretch>
            <a:fillRect/>
          </a:stretch>
        </p:blipFill>
        <p:spPr>
          <a:xfrm>
            <a:off x="8744967" y="1393401"/>
            <a:ext cx="2727525" cy="205734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6E89C57-1755-B4CB-B104-FEB844E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Drone Experimental Setup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3370C6-D1AA-3D27-9CF5-FF4D577681A9}"/>
              </a:ext>
            </a:extLst>
          </p:cNvPr>
          <p:cNvCxnSpPr>
            <a:cxnSpLocks/>
          </p:cNvCxnSpPr>
          <p:nvPr/>
        </p:nvCxnSpPr>
        <p:spPr>
          <a:xfrm>
            <a:off x="-120580" y="1018959"/>
            <a:ext cx="12439859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597178-8627-C63A-F6E0-F0C1D23037FC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6F340B-DF99-7170-A81C-90E7340655D6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room with a rug and a hoop&#10;&#10;AI-generated content may be incorrect.">
            <a:extLst>
              <a:ext uri="{FF2B5EF4-FFF2-40B4-BE49-F238E27FC236}">
                <a16:creationId xmlns:a16="http://schemas.microsoft.com/office/drawing/2014/main" id="{7046A5B6-D76E-73D9-4F5D-485F15135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7" y="1507256"/>
            <a:ext cx="3498957" cy="46652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8D1A6EC-3D17-6555-1414-DFE43A267E95}"/>
              </a:ext>
            </a:extLst>
          </p:cNvPr>
          <p:cNvSpPr txBox="1"/>
          <p:nvPr/>
        </p:nvSpPr>
        <p:spPr>
          <a:xfrm>
            <a:off x="9040671" y="3485257"/>
            <a:ext cx="212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E5751F"/>
                </a:solidFill>
              </a:rPr>
              <a:t>Crazyflie</a:t>
            </a:r>
            <a:r>
              <a:rPr lang="en-US" dirty="0">
                <a:solidFill>
                  <a:srgbClr val="E5751F"/>
                </a:solidFill>
              </a:rPr>
              <a:t> Flow Deck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8EEEFD-C665-8D4A-8345-B02D9C46DE60}"/>
              </a:ext>
            </a:extLst>
          </p:cNvPr>
          <p:cNvSpPr txBox="1"/>
          <p:nvPr/>
        </p:nvSpPr>
        <p:spPr>
          <a:xfrm>
            <a:off x="8866360" y="6137667"/>
            <a:ext cx="271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E5751F"/>
                </a:solidFill>
              </a:rPr>
              <a:t>Optitrack</a:t>
            </a:r>
            <a:r>
              <a:rPr lang="en-US" dirty="0">
                <a:solidFill>
                  <a:srgbClr val="E5751F"/>
                </a:solidFill>
              </a:rPr>
              <a:t> Motion Capture</a:t>
            </a: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4E9D01E1-E83A-4E7E-E0FF-209E5494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8</a:t>
            </a:fld>
            <a:endParaRPr lang="en-US" sz="2400" dirty="0">
              <a:solidFill>
                <a:srgbClr val="E57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4" grpId="0" animBg="1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6F852CB5-77D8-422F-6B84-7F673F72F929}"/>
              </a:ext>
            </a:extLst>
          </p:cNvPr>
          <p:cNvSpPr/>
          <p:nvPr/>
        </p:nvSpPr>
        <p:spPr>
          <a:xfrm>
            <a:off x="4533351" y="4623145"/>
            <a:ext cx="2927806" cy="2011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01850C-3F2F-944C-5BB8-00ADE239DED4}"/>
              </a:ext>
            </a:extLst>
          </p:cNvPr>
          <p:cNvSpPr/>
          <p:nvPr/>
        </p:nvSpPr>
        <p:spPr>
          <a:xfrm>
            <a:off x="4197291" y="1199218"/>
            <a:ext cx="3798156" cy="22262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08EB-3F70-BA18-29BD-541C03BD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5751F"/>
                </a:solidFill>
              </a:rPr>
              <a:t>10-Inch Drone Performance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DDAFC3-BAEF-B544-F686-052DB979E059}"/>
              </a:ext>
            </a:extLst>
          </p:cNvPr>
          <p:cNvCxnSpPr>
            <a:cxnSpLocks/>
          </p:cNvCxnSpPr>
          <p:nvPr/>
        </p:nvCxnSpPr>
        <p:spPr>
          <a:xfrm>
            <a:off x="0" y="1018959"/>
            <a:ext cx="12266805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BCFFB0-1D86-758F-DBDE-874B447F82AD}"/>
              </a:ext>
            </a:extLst>
          </p:cNvPr>
          <p:cNvCxnSpPr>
            <a:cxnSpLocks/>
          </p:cNvCxnSpPr>
          <p:nvPr/>
        </p:nvCxnSpPr>
        <p:spPr>
          <a:xfrm>
            <a:off x="4015525" y="1018959"/>
            <a:ext cx="0" cy="5839041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D7A98A-6A10-2205-0845-3BB8A06552B6}"/>
              </a:ext>
            </a:extLst>
          </p:cNvPr>
          <p:cNvCxnSpPr>
            <a:cxnSpLocks/>
          </p:cNvCxnSpPr>
          <p:nvPr/>
        </p:nvCxnSpPr>
        <p:spPr>
          <a:xfrm>
            <a:off x="8160359" y="1018959"/>
            <a:ext cx="0" cy="6038069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9CF770C-9CA1-3EEE-1F07-A2668498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73" y="1289726"/>
            <a:ext cx="3626333" cy="204520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4A3DAA0-B3B9-BA8A-70F3-18E35FE0DB8F}"/>
              </a:ext>
            </a:extLst>
          </p:cNvPr>
          <p:cNvSpPr txBox="1"/>
          <p:nvPr/>
        </p:nvSpPr>
        <p:spPr>
          <a:xfrm>
            <a:off x="4059120" y="3515944"/>
            <a:ext cx="412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Sudden drop between minute 21 and 24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08F7DA-E672-062A-A244-D89D1B888E9B}"/>
              </a:ext>
            </a:extLst>
          </p:cNvPr>
          <p:cNvSpPr txBox="1"/>
          <p:nvPr/>
        </p:nvSpPr>
        <p:spPr>
          <a:xfrm>
            <a:off x="4113320" y="3931045"/>
            <a:ext cx="387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Stopped spinning after around 26 minutes</a:t>
            </a:r>
          </a:p>
        </p:txBody>
      </p:sp>
      <p:sp>
        <p:nvSpPr>
          <p:cNvPr id="75" name="Slide Number Placeholder 3">
            <a:extLst>
              <a:ext uri="{FF2B5EF4-FFF2-40B4-BE49-F238E27FC236}">
                <a16:creationId xmlns:a16="http://schemas.microsoft.com/office/drawing/2014/main" id="{60EE4019-63A0-D6AE-E85E-2EA62035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530" y="422689"/>
            <a:ext cx="2743200" cy="365125"/>
          </a:xfrm>
        </p:spPr>
        <p:txBody>
          <a:bodyPr/>
          <a:lstStyle/>
          <a:p>
            <a:fld id="{A35AC541-8189-4C98-A331-BF11A2461F7A}" type="slidenum">
              <a:rPr lang="en-US" sz="2400" smtClean="0">
                <a:solidFill>
                  <a:srgbClr val="E5751F"/>
                </a:solidFill>
              </a:rPr>
              <a:t>9</a:t>
            </a:fld>
            <a:endParaRPr lang="en-US" sz="2400" dirty="0">
              <a:solidFill>
                <a:srgbClr val="E5751F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E56AD35-53C5-E333-204D-0174410777B6}"/>
              </a:ext>
            </a:extLst>
          </p:cNvPr>
          <p:cNvSpPr txBox="1"/>
          <p:nvPr/>
        </p:nvSpPr>
        <p:spPr>
          <a:xfrm>
            <a:off x="1605387" y="1585969"/>
            <a:ext cx="1216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5751F"/>
                </a:solidFill>
              </a:rPr>
              <a:t>Mass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BF5DA2-EDBB-91FD-FF6A-8E9B3E403137}"/>
              </a:ext>
            </a:extLst>
          </p:cNvPr>
          <p:cNvCxnSpPr>
            <a:cxnSpLocks/>
          </p:cNvCxnSpPr>
          <p:nvPr/>
        </p:nvCxnSpPr>
        <p:spPr>
          <a:xfrm>
            <a:off x="1483619" y="2070088"/>
            <a:ext cx="1258147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4B92D01-8180-F42C-1560-1EDADF39C860}"/>
              </a:ext>
            </a:extLst>
          </p:cNvPr>
          <p:cNvSpPr txBox="1"/>
          <p:nvPr/>
        </p:nvSpPr>
        <p:spPr>
          <a:xfrm>
            <a:off x="14522" y="2360442"/>
            <a:ext cx="410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Propellers │26.38g Each │105.52g Total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C9C6AFA-A2CC-D7D0-3749-21121DD14668}"/>
              </a:ext>
            </a:extLst>
          </p:cNvPr>
          <p:cNvSpPr txBox="1"/>
          <p:nvPr/>
        </p:nvSpPr>
        <p:spPr>
          <a:xfrm>
            <a:off x="69128" y="2969123"/>
            <a:ext cx="395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Motors │ 103.57g Each │ 414.28g Total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F292D9-D6FF-C737-4C33-A0FE84754D8A}"/>
              </a:ext>
            </a:extLst>
          </p:cNvPr>
          <p:cNvSpPr txBox="1"/>
          <p:nvPr/>
        </p:nvSpPr>
        <p:spPr>
          <a:xfrm>
            <a:off x="103585" y="3575501"/>
            <a:ext cx="159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Battery │ 719g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8BD121-4D6E-9013-D45E-578545A81066}"/>
              </a:ext>
            </a:extLst>
          </p:cNvPr>
          <p:cNvSpPr txBox="1"/>
          <p:nvPr/>
        </p:nvSpPr>
        <p:spPr>
          <a:xfrm>
            <a:off x="103585" y="4186485"/>
            <a:ext cx="300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Drone Frame w/elect. │ 402g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AD3980D-5326-94C4-DFD7-A6A9680AF6F2}"/>
              </a:ext>
            </a:extLst>
          </p:cNvPr>
          <p:cNvSpPr txBox="1"/>
          <p:nvPr/>
        </p:nvSpPr>
        <p:spPr>
          <a:xfrm>
            <a:off x="1087494" y="4690806"/>
            <a:ext cx="16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Total │ 1.645kg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568367-96EF-3B0B-65B1-3C13F64E4DF0}"/>
              </a:ext>
            </a:extLst>
          </p:cNvPr>
          <p:cNvSpPr/>
          <p:nvPr/>
        </p:nvSpPr>
        <p:spPr>
          <a:xfrm>
            <a:off x="8269627" y="4935704"/>
            <a:ext cx="3195683" cy="1785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B6D7E33-057C-DFEF-C578-CC4E42052BBC}"/>
              </a:ext>
            </a:extLst>
          </p:cNvPr>
          <p:cNvSpPr/>
          <p:nvPr/>
        </p:nvSpPr>
        <p:spPr>
          <a:xfrm>
            <a:off x="8269627" y="3028311"/>
            <a:ext cx="3195683" cy="1785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B4B1F9B-0FB8-2783-5EDC-CF5509D161CF}"/>
              </a:ext>
            </a:extLst>
          </p:cNvPr>
          <p:cNvSpPr/>
          <p:nvPr/>
        </p:nvSpPr>
        <p:spPr>
          <a:xfrm>
            <a:off x="8269627" y="1120918"/>
            <a:ext cx="3195683" cy="1785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0709AB64-98B7-B030-0756-11772A9F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11" y="1250105"/>
            <a:ext cx="2952151" cy="15397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AA9E852-4AB8-2885-2718-A5C342C35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211" y="3151047"/>
            <a:ext cx="3000700" cy="153975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5C60A07-8DE4-DE26-C3F2-8428DDB4C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11" y="5088863"/>
            <a:ext cx="3000700" cy="150731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28E7722-755C-7149-A172-D5215D096BB5}"/>
              </a:ext>
            </a:extLst>
          </p:cNvPr>
          <p:cNvSpPr txBox="1"/>
          <p:nvPr/>
        </p:nvSpPr>
        <p:spPr>
          <a:xfrm>
            <a:off x="11619491" y="156149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48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720D8F4-8013-B63E-7020-46112D443637}"/>
              </a:ext>
            </a:extLst>
          </p:cNvPr>
          <p:cNvSpPr txBox="1"/>
          <p:nvPr/>
        </p:nvSpPr>
        <p:spPr>
          <a:xfrm>
            <a:off x="11508904" y="3334928"/>
            <a:ext cx="66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167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58B1F6-9EB3-C42A-14CE-0B34E4C86573}"/>
              </a:ext>
            </a:extLst>
          </p:cNvPr>
          <p:cNvSpPr txBox="1"/>
          <p:nvPr/>
        </p:nvSpPr>
        <p:spPr>
          <a:xfrm>
            <a:off x="11554113" y="5097242"/>
            <a:ext cx="66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290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C85B331-9810-20F1-F065-025FA79DF6F9}"/>
              </a:ext>
            </a:extLst>
          </p:cNvPr>
          <p:cNvSpPr txBox="1"/>
          <p:nvPr/>
        </p:nvSpPr>
        <p:spPr>
          <a:xfrm>
            <a:off x="11403076" y="1936615"/>
            <a:ext cx="87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Meters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EAF93A5-CD53-FEEC-3758-C292A0ADF36D}"/>
              </a:ext>
            </a:extLst>
          </p:cNvPr>
          <p:cNvSpPr txBox="1"/>
          <p:nvPr/>
        </p:nvSpPr>
        <p:spPr>
          <a:xfrm>
            <a:off x="11397693" y="3695480"/>
            <a:ext cx="87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Meters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B6057B1-AB73-AAF6-E639-41B7E12ADF14}"/>
              </a:ext>
            </a:extLst>
          </p:cNvPr>
          <p:cNvSpPr txBox="1"/>
          <p:nvPr/>
        </p:nvSpPr>
        <p:spPr>
          <a:xfrm>
            <a:off x="11397693" y="5473189"/>
            <a:ext cx="87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Meters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3ABBD7B-53EF-1D3B-6DD7-49117DA727A6}"/>
              </a:ext>
            </a:extLst>
          </p:cNvPr>
          <p:cNvCxnSpPr/>
          <p:nvPr/>
        </p:nvCxnSpPr>
        <p:spPr>
          <a:xfrm>
            <a:off x="11592614" y="3704260"/>
            <a:ext cx="48232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7FFB39E-C1FB-ADCB-8EA9-A7347D75A3F8}"/>
              </a:ext>
            </a:extLst>
          </p:cNvPr>
          <p:cNvCxnSpPr/>
          <p:nvPr/>
        </p:nvCxnSpPr>
        <p:spPr>
          <a:xfrm>
            <a:off x="11592614" y="5474526"/>
            <a:ext cx="48232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A046557-5504-9F25-A13C-66A337FEF6B8}"/>
              </a:ext>
            </a:extLst>
          </p:cNvPr>
          <p:cNvCxnSpPr/>
          <p:nvPr/>
        </p:nvCxnSpPr>
        <p:spPr>
          <a:xfrm>
            <a:off x="11568699" y="1924879"/>
            <a:ext cx="482320" cy="0"/>
          </a:xfrm>
          <a:prstGeom prst="line">
            <a:avLst/>
          </a:prstGeom>
          <a:ln>
            <a:solidFill>
              <a:srgbClr val="E575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31B8F82-4325-CCA1-E2E6-28BDF91C3130}"/>
              </a:ext>
            </a:extLst>
          </p:cNvPr>
          <p:cNvSpPr txBox="1"/>
          <p:nvPr/>
        </p:nvSpPr>
        <p:spPr>
          <a:xfrm>
            <a:off x="99793" y="5616839"/>
            <a:ext cx="211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Jetson Orin NX- 28g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78C919A-37DD-769F-2099-3745FF244503}"/>
              </a:ext>
            </a:extLst>
          </p:cNvPr>
          <p:cNvSpPr txBox="1"/>
          <p:nvPr/>
        </p:nvSpPr>
        <p:spPr>
          <a:xfrm>
            <a:off x="75564" y="5195127"/>
            <a:ext cx="324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Jetson Orin Carrier Board │ 80g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16D5E4-11D5-E6BB-0DE8-F029B25F93E6}"/>
              </a:ext>
            </a:extLst>
          </p:cNvPr>
          <p:cNvSpPr txBox="1"/>
          <p:nvPr/>
        </p:nvSpPr>
        <p:spPr>
          <a:xfrm>
            <a:off x="99793" y="6125766"/>
            <a:ext cx="219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New Total │ 1.748kg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47D131-8196-F472-0526-5A0A328141D0}"/>
              </a:ext>
            </a:extLst>
          </p:cNvPr>
          <p:cNvSpPr txBox="1"/>
          <p:nvPr/>
        </p:nvSpPr>
        <p:spPr>
          <a:xfrm>
            <a:off x="2255246" y="6140798"/>
            <a:ext cx="171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5751F"/>
                </a:solidFill>
              </a:rPr>
              <a:t>6.26% Increase</a:t>
            </a:r>
          </a:p>
        </p:txBody>
      </p:sp>
      <p:pic>
        <p:nvPicPr>
          <p:cNvPr id="105" name="Picture 104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2022A3FF-EFA8-8677-7DDF-06FD50047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13629" r="10756" b="12435"/>
          <a:stretch>
            <a:fillRect/>
          </a:stretch>
        </p:blipFill>
        <p:spPr>
          <a:xfrm>
            <a:off x="4673252" y="4728711"/>
            <a:ext cx="2644074" cy="17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36" grpId="0" animBg="1"/>
      <p:bldP spid="72" grpId="0"/>
      <p:bldP spid="73" grpId="0"/>
      <p:bldP spid="76" grpId="0"/>
      <p:bldP spid="78" grpId="0"/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9" grpId="0"/>
      <p:bldP spid="90" grpId="0"/>
      <p:bldP spid="91" grpId="0"/>
      <p:bldP spid="92" grpId="0"/>
      <p:bldP spid="93" grpId="0"/>
      <p:bldP spid="94" grpId="0"/>
      <p:bldP spid="101" grpId="0"/>
      <p:bldP spid="102" grpId="0"/>
      <p:bldP spid="103" grpId="0"/>
      <p:bldP spid="10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783CC9191B8D42808CB4BBBE28ABC2" ma:contentTypeVersion="10" ma:contentTypeDescription="Create a new document." ma:contentTypeScope="" ma:versionID="35d06dd1f76de40965bdf32a1f8a3409">
  <xsd:schema xmlns:xsd="http://www.w3.org/2001/XMLSchema" xmlns:xs="http://www.w3.org/2001/XMLSchema" xmlns:p="http://schemas.microsoft.com/office/2006/metadata/properties" xmlns:ns3="7fbac8b7-2b52-4cb3-8a92-702d8ab8c7fb" targetNamespace="http://schemas.microsoft.com/office/2006/metadata/properties" ma:root="true" ma:fieldsID="ed9eb22194a7fc69cdbab66ad8b5b9b6" ns3:_="">
    <xsd:import namespace="7fbac8b7-2b52-4cb3-8a92-702d8ab8c7f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bac8b7-2b52-4cb3-8a92-702d8ab8c7f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fbac8b7-2b52-4cb3-8a92-702d8ab8c7fb" xsi:nil="true"/>
  </documentManagement>
</p:properties>
</file>

<file path=customXml/itemProps1.xml><?xml version="1.0" encoding="utf-8"?>
<ds:datastoreItem xmlns:ds="http://schemas.openxmlformats.org/officeDocument/2006/customXml" ds:itemID="{55F7B10A-4FE5-4F1F-B22F-56FB21CB51D1}">
  <ds:schemaRefs>
    <ds:schemaRef ds:uri="7fbac8b7-2b52-4cb3-8a92-702d8ab8c7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0E7455-B807-4050-9F36-18BDECE997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93D723-8BD8-4145-AB4E-BE37608B28E1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7fbac8b7-2b52-4cb3-8a92-702d8ab8c7fb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305</Words>
  <Application>Microsoft Office PowerPoint</Application>
  <PresentationFormat>Widescreen</PresentationFormat>
  <Paragraphs>113</Paragraphs>
  <Slides>17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Robotic Platforms for Aerospace Research</vt:lpstr>
      <vt:lpstr>  Historical Background</vt:lpstr>
      <vt:lpstr>Robot Arms Assembly and Setup</vt:lpstr>
      <vt:lpstr>Robotic Systems Methods of Control</vt:lpstr>
      <vt:lpstr>Drone Methods of Control</vt:lpstr>
      <vt:lpstr> </vt:lpstr>
      <vt:lpstr>Robot Arm Experimental Setup</vt:lpstr>
      <vt:lpstr>Drone Experimental Setup</vt:lpstr>
      <vt:lpstr>10-Inch Drone Performance Results</vt:lpstr>
      <vt:lpstr>30 Runs With Robot Arm</vt:lpstr>
      <vt:lpstr> 30 Runs with Flowdeck Result</vt:lpstr>
      <vt:lpstr> 30 Runs with Optitrack Result</vt:lpstr>
      <vt:lpstr>PowerPoint Presentation</vt:lpstr>
      <vt:lpstr>Questions?</vt:lpstr>
      <vt:lpstr>Current Drawn Over Time (Mah)</vt:lpstr>
      <vt:lpstr>Change in Path Due to Marker Placement </vt:lpstr>
      <vt:lpstr>Zoomed in Segment of Arm 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Garcia Gonzalez, Ricardo</dc:creator>
  <cp:lastModifiedBy>Garcia Gonzalez, Ricardo</cp:lastModifiedBy>
  <cp:revision>9</cp:revision>
  <dcterms:created xsi:type="dcterms:W3CDTF">2025-08-11T17:06:23Z</dcterms:created>
  <dcterms:modified xsi:type="dcterms:W3CDTF">2025-08-15T14:01:08Z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0x01010033783CC9191B8D42808CB4BBBE28ABC2</vt:lpwstr>
  </property>
</Properties>
</file>